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471" r:id="rId2"/>
    <p:sldId id="512" r:id="rId3"/>
    <p:sldId id="265" r:id="rId4"/>
    <p:sldId id="513" r:id="rId5"/>
    <p:sldId id="259" r:id="rId6"/>
    <p:sldId id="451" r:id="rId7"/>
    <p:sldId id="288" r:id="rId8"/>
    <p:sldId id="277" r:id="rId9"/>
    <p:sldId id="514" r:id="rId10"/>
    <p:sldId id="528" r:id="rId11"/>
    <p:sldId id="515" r:id="rId12"/>
    <p:sldId id="516" r:id="rId13"/>
    <p:sldId id="373" r:id="rId14"/>
    <p:sldId id="517" r:id="rId15"/>
    <p:sldId id="518" r:id="rId16"/>
    <p:sldId id="519" r:id="rId17"/>
    <p:sldId id="520" r:id="rId18"/>
    <p:sldId id="521" r:id="rId19"/>
    <p:sldId id="523" r:id="rId20"/>
    <p:sldId id="524" r:id="rId21"/>
    <p:sldId id="525" r:id="rId22"/>
    <p:sldId id="526" r:id="rId23"/>
    <p:sldId id="527" r:id="rId24"/>
    <p:sldId id="561" r:id="rId25"/>
    <p:sldId id="530" r:id="rId26"/>
    <p:sldId id="529" r:id="rId27"/>
    <p:sldId id="531" r:id="rId28"/>
    <p:sldId id="559" r:id="rId29"/>
    <p:sldId id="532" r:id="rId30"/>
    <p:sldId id="533" r:id="rId31"/>
    <p:sldId id="534" r:id="rId32"/>
    <p:sldId id="535" r:id="rId33"/>
    <p:sldId id="536" r:id="rId34"/>
    <p:sldId id="537" r:id="rId35"/>
    <p:sldId id="538" r:id="rId36"/>
    <p:sldId id="539" r:id="rId37"/>
    <p:sldId id="540" r:id="rId38"/>
    <p:sldId id="541" r:id="rId39"/>
    <p:sldId id="542" r:id="rId40"/>
    <p:sldId id="544" r:id="rId41"/>
    <p:sldId id="545" r:id="rId42"/>
    <p:sldId id="546" r:id="rId43"/>
    <p:sldId id="543" r:id="rId44"/>
    <p:sldId id="547" r:id="rId45"/>
    <p:sldId id="548" r:id="rId46"/>
    <p:sldId id="549" r:id="rId47"/>
    <p:sldId id="550" r:id="rId48"/>
    <p:sldId id="551" r:id="rId49"/>
    <p:sldId id="552" r:id="rId50"/>
    <p:sldId id="553" r:id="rId51"/>
    <p:sldId id="554" r:id="rId52"/>
    <p:sldId id="478" r:id="rId53"/>
    <p:sldId id="484" r:id="rId54"/>
    <p:sldId id="485" r:id="rId55"/>
    <p:sldId id="488" r:id="rId56"/>
    <p:sldId id="555" r:id="rId57"/>
    <p:sldId id="556" r:id="rId58"/>
    <p:sldId id="557" r:id="rId59"/>
    <p:sldId id="492" r:id="rId60"/>
    <p:sldId id="493" r:id="rId61"/>
    <p:sldId id="495" r:id="rId62"/>
    <p:sldId id="494" r:id="rId63"/>
    <p:sldId id="558" r:id="rId64"/>
    <p:sldId id="497" r:id="rId65"/>
    <p:sldId id="498" r:id="rId66"/>
    <p:sldId id="511" r:id="rId67"/>
    <p:sldId id="560" r:id="rId68"/>
    <p:sldId id="562" r:id="rId69"/>
  </p:sldIdLst>
  <p:sldSz cx="9144000" cy="6858000" type="screen4x3"/>
  <p:notesSz cx="6858000" cy="9144000"/>
  <p:custDataLst>
    <p:tags r:id="rId71"/>
  </p:custData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94769" autoAdjust="0"/>
  </p:normalViewPr>
  <p:slideViewPr>
    <p:cSldViewPr showGuides="1">
      <p:cViewPr varScale="1">
        <p:scale>
          <a:sx n="79" d="100"/>
          <a:sy n="79" d="100"/>
        </p:scale>
        <p:origin x="802" y="48"/>
      </p:cViewPr>
      <p:guideLst>
        <p:guide orient="horz" pos="2160"/>
        <p:guide pos="2880"/>
      </p:guideLst>
    </p:cSldViewPr>
  </p:slideViewPr>
  <p:outlineViewPr>
    <p:cViewPr>
      <p:scale>
        <a:sx n="33" d="100"/>
        <a:sy n="33" d="100"/>
      </p:scale>
      <p:origin x="0" y="4434"/>
    </p:cViewPr>
    <p:sldLst>
      <p:sld r:id="rId1" collapse="1"/>
      <p:sld r:id="rId2" collapse="1"/>
    </p:sldLst>
  </p:outlineViewPr>
  <p:notesTextViewPr>
    <p:cViewPr>
      <p:scale>
        <a:sx n="100" d="100"/>
        <a:sy n="100" d="100"/>
      </p:scale>
      <p:origin x="0" y="0"/>
    </p:cViewPr>
  </p:notesTextViewPr>
  <p:sorterViewPr>
    <p:cViewPr>
      <p:scale>
        <a:sx n="98" d="100"/>
        <a:sy n="98" d="100"/>
      </p:scale>
      <p:origin x="0" y="129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gs" Target="tags/tag1.xml"/></Relationships>
</file>

<file path=ppt/_rels/viewProps.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solidFill>
                  <a:srgbClr val="FFFF00"/>
                </a:solidFill>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solidFill>
                  <a:srgbClr val="FFFF00"/>
                </a:solidFill>
                <a:latin typeface="Arial" panose="020B0604020202020204" pitchFamily="34" charset="0"/>
              </a:defRPr>
            </a:lvl1pPr>
          </a:lstStyle>
          <a:p>
            <a:pPr>
              <a:defRPr/>
            </a:pPr>
            <a:fld id="{1C951731-FCB4-43A8-9214-6FE928642105}" type="datetimeFigureOut">
              <a:rPr lang="zh-CN" altLang="en-US"/>
              <a:t>2023/3/8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solidFill>
                  <a:srgbClr val="FFFF00"/>
                </a:solidFill>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solidFill>
                  <a:srgbClr val="FFFF00"/>
                </a:solidFill>
              </a:defRPr>
            </a:lvl1pPr>
          </a:lstStyle>
          <a:p>
            <a:fld id="{DB79A907-205C-4759-84D0-C0F261CDE12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4F23A88-F84E-45CB-BAAD-6E598817654B}" type="slidenum">
              <a:rPr lang="zh-CN" altLang="en-US">
                <a:solidFill>
                  <a:srgbClr val="FFFF00"/>
                </a:solidFill>
              </a:rPr>
              <a:t>2</a:t>
            </a:fld>
            <a:endParaRPr lang="zh-CN" altLang="en-US">
              <a:solidFill>
                <a:srgbClr val="FFFF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100AC7-4DA2-4778-9B04-4397E3570FCC}" type="slidenum">
              <a:rPr lang="zh-CN" altLang="en-US">
                <a:solidFill>
                  <a:srgbClr val="FFFF00"/>
                </a:solidFill>
              </a:rPr>
              <a:t>5</a:t>
            </a:fld>
            <a:endParaRPr lang="zh-CN" altLang="en-US">
              <a:solidFill>
                <a:srgbClr val="FFFF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1A13404A-7D9B-41E7-908A-876B72F50277}"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6B06BE9F-D354-4B8D-986D-7BF11E3AE3B1}"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7FC88792-E791-46F5-A049-D8B2E48F6259}"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600200"/>
            <a:ext cx="4038600" cy="4495800"/>
          </a:xfrm>
        </p:spPr>
        <p:txBody>
          <a:bodyPr/>
          <a:lstStyle/>
          <a:p>
            <a:pPr lvl="0"/>
            <a:endParaRPr lang="zh-CN" altLang="en-US" noProof="0" smtClean="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2C041F3B-8429-4C0D-A114-165571908B78}"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495800"/>
          </a:xfrm>
        </p:spPr>
        <p:txBody>
          <a:bodyPr/>
          <a:lstStyle/>
          <a:p>
            <a:pPr lvl="0"/>
            <a:endParaRPr lang="zh-CN" altLang="en-US" noProof="0" smtClean="0"/>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9F1D7980-8BD7-42EF-BC7C-A7396E057BEA}"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E77D5190-9796-4BDC-B27D-07F8CA333222}"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5C7E9A86-A36E-42C4-937A-1F029D729EA9}"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fld id="{C3A2BC2F-FA25-4125-89B5-E70711B61263}"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662D9C46-7323-4594-AB7F-7B220C3B82EC}"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fld id="{AF39FCA1-2772-4A2B-B039-5A0121DE91E2}"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fld id="{061C7EDB-F920-485A-AF0D-4195C4890A14}"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fld id="{1E96636C-5E6B-46CC-B01A-778EB3891D5E}"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158CAF7C-D116-4AE6-9215-98DA5D74031D}"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9EEFE8FF-F5D3-4468-BF54-E6AEC97C46F3}"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cstate="print"/>
          <a:srcRect/>
          <a:stretch>
            <a:fillRect/>
          </a:stretch>
        </a:blipFill>
        <a:effectLst/>
      </p:bgPr>
    </p:bg>
    <p:spTree>
      <p:nvGrpSpPr>
        <p:cNvPr id="1" name=""/>
        <p:cNvGrpSpPr/>
        <p:nvPr/>
      </p:nvGrpSpPr>
      <p:grpSpPr>
        <a:xfrm>
          <a:off x="0" y="0"/>
          <a:ext cx="0" cy="0"/>
          <a:chOff x="0" y="0"/>
          <a:chExt cx="0" cy="0"/>
        </a:xfrm>
      </p:grpSpPr>
      <p:grpSp>
        <p:nvGrpSpPr>
          <p:cNvPr id="1028" name="Group 2"/>
          <p:cNvGrpSpPr/>
          <p:nvPr/>
        </p:nvGrpSpPr>
        <p:grpSpPr bwMode="auto">
          <a:xfrm>
            <a:off x="0" y="0"/>
            <a:ext cx="9144000" cy="6858000"/>
            <a:chOff x="0" y="0"/>
            <a:chExt cx="5760" cy="4320"/>
          </a:xfrm>
        </p:grpSpPr>
        <p:sp>
          <p:nvSpPr>
            <p:cNvPr id="29" name="Freeform 3"/>
            <p:cNvSpPr/>
            <p:nvPr/>
          </p:nvSpPr>
          <p:spPr bwMode="hidden">
            <a:xfrm>
              <a:off x="0" y="3072"/>
              <a:ext cx="5760" cy="1248"/>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s>
                <a:gs pos="100000">
                  <a:schemeClr val="accent2"/>
                </a:gs>
              </a:gsLst>
              <a:lin ang="5400000" scaled="1"/>
            </a:gra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30"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sz="2000">
                <a:solidFill>
                  <a:srgbClr val="FFFF00"/>
                </a:solidFill>
                <a:latin typeface="Arial" panose="020B0604020202020204" pitchFamily="34" charset="0"/>
              </a:endParaRPr>
            </a:p>
          </p:txBody>
        </p:sp>
      </p:grpSp>
      <p:sp>
        <p:nvSpPr>
          <p:cNvPr id="31" name="Freeform 5"/>
          <p:cNvSpPr/>
          <p:nvPr/>
        </p:nvSpPr>
        <p:spPr bwMode="hidden">
          <a:xfrm>
            <a:off x="6248400" y="6262688"/>
            <a:ext cx="2895600" cy="609600"/>
          </a:xfrm>
          <a:custGeom>
            <a:avLst/>
            <a:gdLst/>
            <a:ahLst/>
            <a:cxnLst>
              <a:cxn ang="0">
                <a:pos x="5748" y="246"/>
              </a:cxn>
              <a:cxn ang="0">
                <a:pos x="0" y="246"/>
              </a:cxn>
              <a:cxn ang="0">
                <a:pos x="0" y="0"/>
              </a:cxn>
              <a:cxn ang="0">
                <a:pos x="5748" y="0"/>
              </a:cxn>
              <a:cxn ang="0">
                <a:pos x="5748" y="246"/>
              </a:cxn>
              <a:cxn ang="0">
                <a:pos x="5748" y="246"/>
              </a:cxn>
            </a:cxnLst>
            <a:rect l="0" t="0" r="r" b="b"/>
            <a:pathLst>
              <a:path w="5748" h="246">
                <a:moveTo>
                  <a:pt x="5748" y="246"/>
                </a:moveTo>
                <a:lnTo>
                  <a:pt x="0" y="246"/>
                </a:lnTo>
                <a:lnTo>
                  <a:pt x="0" y="0"/>
                </a:lnTo>
                <a:lnTo>
                  <a:pt x="5748" y="0"/>
                </a:lnTo>
                <a:lnTo>
                  <a:pt x="5748" y="246"/>
                </a:lnTo>
                <a:lnTo>
                  <a:pt x="5748" y="246"/>
                </a:lnTo>
                <a:close/>
              </a:path>
            </a:pathLst>
          </a:custGeom>
          <a:gradFill rotWithShape="0">
            <a:gsLst>
              <a:gs pos="0">
                <a:schemeClr val="bg1"/>
              </a:gs>
              <a:gs pos="100000">
                <a:schemeClr val="hlink"/>
              </a:gs>
            </a:gsLst>
            <a:lin ang="18900000" scaled="1"/>
          </a:gradFill>
          <a:ln w="9525">
            <a:noFill/>
            <a:round/>
          </a:ln>
        </p:spPr>
        <p:txBody>
          <a:bodyPr/>
          <a:lstStyle/>
          <a:p>
            <a:pPr>
              <a:defRPr/>
            </a:pPr>
            <a:endParaRPr lang="zh-CN" altLang="en-US" sz="2000">
              <a:solidFill>
                <a:srgbClr val="FFFF00"/>
              </a:solidFill>
              <a:latin typeface="Arial" panose="020B0604020202020204" pitchFamily="34" charset="0"/>
            </a:endParaRPr>
          </a:p>
        </p:txBody>
      </p:sp>
      <p:grpSp>
        <p:nvGrpSpPr>
          <p:cNvPr id="1030" name="Group 6"/>
          <p:cNvGrpSpPr/>
          <p:nvPr/>
        </p:nvGrpSpPr>
        <p:grpSpPr bwMode="auto">
          <a:xfrm>
            <a:off x="0" y="6019800"/>
            <a:ext cx="7848600" cy="857250"/>
            <a:chOff x="0" y="3792"/>
            <a:chExt cx="4944" cy="540"/>
          </a:xfrm>
        </p:grpSpPr>
        <p:sp>
          <p:nvSpPr>
            <p:cNvPr id="33" name="Freeform 7"/>
            <p:cNvSpPr/>
            <p:nvPr userDrawn="1"/>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sz="2000">
                <a:solidFill>
                  <a:srgbClr val="FFFF00"/>
                </a:solidFill>
                <a:latin typeface="Arial" panose="020B0604020202020204" pitchFamily="34" charset="0"/>
              </a:endParaRPr>
            </a:p>
          </p:txBody>
        </p:sp>
        <p:grpSp>
          <p:nvGrpSpPr>
            <p:cNvPr id="1044" name="Group 8"/>
            <p:cNvGrpSpPr/>
            <p:nvPr userDrawn="1"/>
          </p:nvGrpSpPr>
          <p:grpSpPr bwMode="auto">
            <a:xfrm>
              <a:off x="2486" y="3792"/>
              <a:ext cx="2458" cy="540"/>
              <a:chOff x="2486" y="3792"/>
              <a:chExt cx="2458" cy="540"/>
            </a:xfrm>
          </p:grpSpPr>
          <p:sp>
            <p:nvSpPr>
              <p:cNvPr id="36" name="Freeform 9"/>
              <p:cNvSpPr/>
              <p:nvPr userDrawn="1"/>
            </p:nvSpPr>
            <p:spPr bwMode="ltGray">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37" name="Freeform 10"/>
              <p:cNvSpPr/>
              <p:nvPr userDrawn="1"/>
            </p:nvSpPr>
            <p:spPr bwMode="ltGray">
              <a:xfrm>
                <a:off x="2677" y="3792"/>
                <a:ext cx="186" cy="395"/>
              </a:xfrm>
              <a:custGeom>
                <a:avLst/>
                <a:gdLst/>
                <a:ahLst/>
                <a:cxnLst>
                  <a:cxn ang="0">
                    <a:pos x="36" y="0"/>
                  </a:cxn>
                  <a:cxn ang="0">
                    <a:pos x="54" y="18"/>
                  </a:cxn>
                  <a:cxn ang="0">
                    <a:pos x="24" y="30"/>
                  </a:cxn>
                  <a:cxn ang="0">
                    <a:pos x="18" y="66"/>
                  </a:cxn>
                  <a:cxn ang="0">
                    <a:pos x="42" y="114"/>
                  </a:cxn>
                  <a:cxn ang="0">
                    <a:pos x="48" y="162"/>
                  </a:cxn>
                  <a:cxn ang="0">
                    <a:pos x="0" y="353"/>
                  </a:cxn>
                  <a:cxn ang="0">
                    <a:pos x="54" y="233"/>
                  </a:cxn>
                  <a:cxn ang="0">
                    <a:pos x="84" y="216"/>
                  </a:cxn>
                  <a:cxn ang="0">
                    <a:pos x="126" y="126"/>
                  </a:cxn>
                  <a:cxn ang="0">
                    <a:pos x="144" y="120"/>
                  </a:cxn>
                  <a:cxn ang="0">
                    <a:pos x="144" y="90"/>
                  </a:cxn>
                  <a:cxn ang="0">
                    <a:pos x="186" y="66"/>
                  </a:cxn>
                  <a:cxn ang="0">
                    <a:pos x="162" y="60"/>
                  </a:cxn>
                  <a:cxn ang="0">
                    <a:pos x="36" y="0"/>
                  </a:cxn>
                  <a:cxn ang="0">
                    <a:pos x="36" y="0"/>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lnTo>
                      <a:pt x="36" y="0"/>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38" name="Freeform 11"/>
              <p:cNvSpPr/>
              <p:nvPr userDrawn="1"/>
            </p:nvSpPr>
            <p:spPr bwMode="ltGray">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lnTo>
                      <a:pt x="18" y="0"/>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39" name="Freeform 12"/>
              <p:cNvSpPr/>
              <p:nvPr userDrawn="1"/>
            </p:nvSpPr>
            <p:spPr bwMode="ltGray">
              <a:xfrm>
                <a:off x="3628" y="3866"/>
                <a:ext cx="155" cy="74"/>
              </a:xfrm>
              <a:custGeom>
                <a:avLst/>
                <a:gdLst/>
                <a:ahLst/>
                <a:cxnLst>
                  <a:cxn ang="0">
                    <a:pos x="114" y="0"/>
                  </a:cxn>
                  <a:cxn ang="0">
                    <a:pos x="0" y="0"/>
                  </a:cxn>
                  <a:cxn ang="0">
                    <a:pos x="0" y="0"/>
                  </a:cxn>
                  <a:cxn ang="0">
                    <a:pos x="6" y="6"/>
                  </a:cxn>
                  <a:cxn ang="0">
                    <a:pos x="6" y="18"/>
                  </a:cxn>
                  <a:cxn ang="0">
                    <a:pos x="0" y="24"/>
                  </a:cxn>
                  <a:cxn ang="0">
                    <a:pos x="78" y="60"/>
                  </a:cxn>
                  <a:cxn ang="0">
                    <a:pos x="96" y="42"/>
                  </a:cxn>
                  <a:cxn ang="0">
                    <a:pos x="155" y="66"/>
                  </a:cxn>
                  <a:cxn ang="0">
                    <a:pos x="126" y="24"/>
                  </a:cxn>
                  <a:cxn ang="0">
                    <a:pos x="149" y="0"/>
                  </a:cxn>
                  <a:cxn ang="0">
                    <a:pos x="114" y="0"/>
                  </a:cxn>
                  <a:cxn ang="0">
                    <a:pos x="114" y="0"/>
                  </a:cxn>
                </a:cxnLst>
                <a:rect l="0" t="0" r="r" b="b"/>
                <a:pathLst>
                  <a:path w="155" h="66">
                    <a:moveTo>
                      <a:pt x="114" y="0"/>
                    </a:moveTo>
                    <a:lnTo>
                      <a:pt x="0" y="0"/>
                    </a:lnTo>
                    <a:lnTo>
                      <a:pt x="0" y="0"/>
                    </a:lnTo>
                    <a:lnTo>
                      <a:pt x="6" y="6"/>
                    </a:lnTo>
                    <a:lnTo>
                      <a:pt x="6" y="18"/>
                    </a:lnTo>
                    <a:lnTo>
                      <a:pt x="0" y="24"/>
                    </a:lnTo>
                    <a:lnTo>
                      <a:pt x="78" y="60"/>
                    </a:lnTo>
                    <a:lnTo>
                      <a:pt x="96" y="42"/>
                    </a:lnTo>
                    <a:lnTo>
                      <a:pt x="155" y="66"/>
                    </a:lnTo>
                    <a:lnTo>
                      <a:pt x="126" y="24"/>
                    </a:lnTo>
                    <a:lnTo>
                      <a:pt x="149" y="0"/>
                    </a:lnTo>
                    <a:lnTo>
                      <a:pt x="114" y="0"/>
                    </a:lnTo>
                    <a:lnTo>
                      <a:pt x="114" y="0"/>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0" name="Freeform 13"/>
              <p:cNvSpPr/>
              <p:nvPr userDrawn="1"/>
            </p:nvSpPr>
            <p:spPr bwMode="ltGray">
              <a:xfrm>
                <a:off x="2486" y="3859"/>
                <a:ext cx="42" cy="81"/>
              </a:xfrm>
              <a:custGeom>
                <a:avLst/>
                <a:gdLst/>
                <a:ahLst/>
                <a:cxnLst>
                  <a:cxn ang="0">
                    <a:pos x="6" y="36"/>
                  </a:cxn>
                  <a:cxn ang="0">
                    <a:pos x="0" y="18"/>
                  </a:cxn>
                  <a:cxn ang="0">
                    <a:pos x="12" y="6"/>
                  </a:cxn>
                  <a:cxn ang="0">
                    <a:pos x="0" y="6"/>
                  </a:cxn>
                  <a:cxn ang="0">
                    <a:pos x="12" y="6"/>
                  </a:cxn>
                  <a:cxn ang="0">
                    <a:pos x="24" y="6"/>
                  </a:cxn>
                  <a:cxn ang="0">
                    <a:pos x="36" y="6"/>
                  </a:cxn>
                  <a:cxn ang="0">
                    <a:pos x="42" y="0"/>
                  </a:cxn>
                  <a:cxn ang="0">
                    <a:pos x="30" y="18"/>
                  </a:cxn>
                  <a:cxn ang="0">
                    <a:pos x="42" y="48"/>
                  </a:cxn>
                  <a:cxn ang="0">
                    <a:pos x="12" y="72"/>
                  </a:cxn>
                  <a:cxn ang="0">
                    <a:pos x="6" y="36"/>
                  </a:cxn>
                  <a:cxn ang="0">
                    <a:pos x="6" y="36"/>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lnTo>
                      <a:pt x="6" y="36"/>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grpSp>
        <p:sp>
          <p:nvSpPr>
            <p:cNvPr id="35" name="Freeform 14"/>
            <p:cNvSpPr/>
            <p:nvPr userDrawn="1"/>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sz="2000">
                <a:solidFill>
                  <a:srgbClr val="FFFF00"/>
                </a:solidFill>
                <a:latin typeface="Arial" panose="020B0604020202020204" pitchFamily="34" charset="0"/>
              </a:endParaRPr>
            </a:p>
          </p:txBody>
        </p:sp>
      </p:grpSp>
      <p:grpSp>
        <p:nvGrpSpPr>
          <p:cNvPr id="1031" name="Group 15"/>
          <p:cNvGrpSpPr/>
          <p:nvPr/>
        </p:nvGrpSpPr>
        <p:grpSpPr bwMode="auto">
          <a:xfrm>
            <a:off x="627063" y="6021388"/>
            <a:ext cx="5684837" cy="849312"/>
            <a:chOff x="395" y="3793"/>
            <a:chExt cx="3581" cy="535"/>
          </a:xfrm>
        </p:grpSpPr>
        <p:sp>
          <p:nvSpPr>
            <p:cNvPr id="42" name="Freeform 16"/>
            <p:cNvSpPr/>
            <p:nvPr/>
          </p:nvSpPr>
          <p:spPr bwMode="auto">
            <a:xfrm>
              <a:off x="1196" y="3793"/>
              <a:ext cx="365" cy="291"/>
            </a:xfrm>
            <a:custGeom>
              <a:avLst/>
              <a:gdLst/>
              <a:ahLst/>
              <a:cxnLst>
                <a:cxn ang="0">
                  <a:pos x="24" y="24"/>
                </a:cxn>
                <a:cxn ang="0">
                  <a:pos x="0" y="60"/>
                </a:cxn>
                <a:cxn ang="0">
                  <a:pos x="66" y="108"/>
                </a:cxn>
                <a:cxn ang="0">
                  <a:pos x="143" y="180"/>
                </a:cxn>
                <a:cxn ang="0">
                  <a:pos x="191" y="168"/>
                </a:cxn>
                <a:cxn ang="0">
                  <a:pos x="341" y="287"/>
                </a:cxn>
                <a:cxn ang="0">
                  <a:pos x="305" y="174"/>
                </a:cxn>
                <a:cxn ang="0">
                  <a:pos x="365" y="132"/>
                </a:cxn>
                <a:cxn ang="0">
                  <a:pos x="359" y="126"/>
                </a:cxn>
                <a:cxn ang="0">
                  <a:pos x="335" y="114"/>
                </a:cxn>
                <a:cxn ang="0">
                  <a:pos x="299" y="90"/>
                </a:cxn>
                <a:cxn ang="0">
                  <a:pos x="257" y="72"/>
                </a:cxn>
                <a:cxn ang="0">
                  <a:pos x="215" y="54"/>
                </a:cxn>
                <a:cxn ang="0">
                  <a:pos x="173" y="36"/>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lnTo>
                    <a:pt x="24" y="24"/>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3" name="Freeform 17"/>
            <p:cNvSpPr/>
            <p:nvPr/>
          </p:nvSpPr>
          <p:spPr bwMode="auto">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2033" y="499"/>
                  </a:lnTo>
                  <a:lnTo>
                    <a:pt x="1991" y="493"/>
                  </a:lnTo>
                  <a:lnTo>
                    <a:pt x="676" y="243"/>
                  </a:lnTo>
                  <a:lnTo>
                    <a:pt x="514" y="159"/>
                  </a:lnTo>
                  <a:lnTo>
                    <a:pt x="425" y="110"/>
                  </a:lnTo>
                  <a:lnTo>
                    <a:pt x="365" y="92"/>
                  </a:lnTo>
                  <a:lnTo>
                    <a:pt x="281" y="61"/>
                  </a:lnTo>
                  <a:lnTo>
                    <a:pt x="186" y="18"/>
                  </a:lnTo>
                  <a:lnTo>
                    <a:pt x="186" y="18"/>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4" name="Freeform 18"/>
            <p:cNvSpPr/>
            <p:nvPr/>
          </p:nvSpPr>
          <p:spPr bwMode="auto">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0"/>
                </a:cxn>
                <a:cxn ang="0">
                  <a:pos x="65" y="42"/>
                </a:cxn>
                <a:cxn ang="0">
                  <a:pos x="71" y="54"/>
                </a:cxn>
                <a:cxn ang="0">
                  <a:pos x="71" y="60"/>
                </a:cxn>
                <a:cxn ang="0">
                  <a:pos x="59" y="54"/>
                </a:cxn>
                <a:cxn ang="0">
                  <a:pos x="47" y="42"/>
                </a:cxn>
                <a:cxn ang="0">
                  <a:pos x="23" y="30"/>
                </a:cxn>
                <a:cxn ang="0">
                  <a:pos x="23" y="36"/>
                </a:cxn>
                <a:cxn ang="0">
                  <a:pos x="18" y="42"/>
                </a:cxn>
                <a:cxn ang="0">
                  <a:pos x="12" y="48"/>
                </a:cxn>
                <a:cxn ang="0">
                  <a:pos x="6" y="48"/>
                </a:cxn>
                <a:cxn ang="0">
                  <a:pos x="6" y="48"/>
                </a:cxn>
                <a:cxn ang="0">
                  <a:pos x="6" y="36"/>
                </a:cxn>
                <a:cxn ang="0">
                  <a:pos x="0" y="18"/>
                </a:cxn>
                <a:cxn ang="0">
                  <a:pos x="0" y="18"/>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48"/>
                  </a:lnTo>
                  <a:lnTo>
                    <a:pt x="6" y="36"/>
                  </a:lnTo>
                  <a:lnTo>
                    <a:pt x="0" y="18"/>
                  </a:lnTo>
                  <a:lnTo>
                    <a:pt x="0" y="18"/>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5" name="Freeform 19"/>
            <p:cNvSpPr/>
            <p:nvPr/>
          </p:nvSpPr>
          <p:spPr bwMode="auto">
            <a:xfrm>
              <a:off x="855" y="3842"/>
              <a:ext cx="161" cy="164"/>
            </a:xfrm>
            <a:custGeom>
              <a:avLst/>
              <a:gdLst/>
              <a:ahLst/>
              <a:cxnLst>
                <a:cxn ang="0">
                  <a:pos x="30" y="0"/>
                </a:cxn>
                <a:cxn ang="0">
                  <a:pos x="48" y="6"/>
                </a:cxn>
                <a:cxn ang="0">
                  <a:pos x="72" y="6"/>
                </a:cxn>
                <a:cxn ang="0">
                  <a:pos x="114" y="12"/>
                </a:cxn>
                <a:cxn ang="0">
                  <a:pos x="96" y="54"/>
                </a:cxn>
                <a:cxn ang="0">
                  <a:pos x="96" y="60"/>
                </a:cxn>
                <a:cxn ang="0">
                  <a:pos x="102" y="72"/>
                </a:cxn>
                <a:cxn ang="0">
                  <a:pos x="108" y="84"/>
                </a:cxn>
                <a:cxn ang="0">
                  <a:pos x="120" y="96"/>
                </a:cxn>
                <a:cxn ang="0">
                  <a:pos x="143" y="114"/>
                </a:cxn>
                <a:cxn ang="0">
                  <a:pos x="155" y="138"/>
                </a:cxn>
                <a:cxn ang="0">
                  <a:pos x="161" y="156"/>
                </a:cxn>
                <a:cxn ang="0">
                  <a:pos x="161" y="162"/>
                </a:cxn>
                <a:cxn ang="0">
                  <a:pos x="96" y="102"/>
                </a:cxn>
                <a:cxn ang="0">
                  <a:pos x="30" y="54"/>
                </a:cxn>
                <a:cxn ang="0">
                  <a:pos x="0" y="0"/>
                </a:cxn>
                <a:cxn ang="0">
                  <a:pos x="30" y="0"/>
                </a:cxn>
                <a:cxn ang="0">
                  <a:pos x="30" y="0"/>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lnTo>
                    <a:pt x="30" y="0"/>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6" name="Freeform 20"/>
            <p:cNvSpPr/>
            <p:nvPr/>
          </p:nvSpPr>
          <p:spPr bwMode="auto">
            <a:xfrm>
              <a:off x="706" y="3854"/>
              <a:ext cx="59" cy="61"/>
            </a:xfrm>
            <a:custGeom>
              <a:avLst/>
              <a:gdLst/>
              <a:ahLst/>
              <a:cxnLst>
                <a:cxn ang="0">
                  <a:pos x="59" y="6"/>
                </a:cxn>
                <a:cxn ang="0">
                  <a:pos x="41" y="30"/>
                </a:cxn>
                <a:cxn ang="0">
                  <a:pos x="41" y="36"/>
                </a:cxn>
                <a:cxn ang="0">
                  <a:pos x="47" y="42"/>
                </a:cxn>
                <a:cxn ang="0">
                  <a:pos x="53" y="54"/>
                </a:cxn>
                <a:cxn ang="0">
                  <a:pos x="53" y="60"/>
                </a:cxn>
                <a:cxn ang="0">
                  <a:pos x="47" y="54"/>
                </a:cxn>
                <a:cxn ang="0">
                  <a:pos x="35" y="48"/>
                </a:cxn>
                <a:cxn ang="0">
                  <a:pos x="23" y="36"/>
                </a:cxn>
                <a:cxn ang="0">
                  <a:pos x="17" y="30"/>
                </a:cxn>
                <a:cxn ang="0">
                  <a:pos x="0" y="0"/>
                </a:cxn>
                <a:cxn ang="0">
                  <a:pos x="59" y="6"/>
                </a:cxn>
                <a:cxn ang="0">
                  <a:pos x="59" y="6"/>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lnTo>
                    <a:pt x="59" y="6"/>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sp>
          <p:nvSpPr>
            <p:cNvPr id="47" name="Freeform 21"/>
            <p:cNvSpPr/>
            <p:nvPr/>
          </p:nvSpPr>
          <p:spPr bwMode="auto">
            <a:xfrm>
              <a:off x="395" y="3811"/>
              <a:ext cx="245" cy="207"/>
            </a:xfrm>
            <a:custGeom>
              <a:avLst/>
              <a:gdLst/>
              <a:ahLst/>
              <a:cxnLst>
                <a:cxn ang="0">
                  <a:pos x="233" y="36"/>
                </a:cxn>
                <a:cxn ang="0">
                  <a:pos x="245" y="42"/>
                </a:cxn>
                <a:cxn ang="0">
                  <a:pos x="209" y="84"/>
                </a:cxn>
                <a:cxn ang="0">
                  <a:pos x="143" y="132"/>
                </a:cxn>
                <a:cxn ang="0">
                  <a:pos x="167" y="156"/>
                </a:cxn>
                <a:cxn ang="0">
                  <a:pos x="179" y="204"/>
                </a:cxn>
                <a:cxn ang="0">
                  <a:pos x="77" y="132"/>
                </a:cxn>
                <a:cxn ang="0">
                  <a:pos x="47" y="84"/>
                </a:cxn>
                <a:cxn ang="0">
                  <a:pos x="89" y="66"/>
                </a:cxn>
                <a:cxn ang="0">
                  <a:pos x="59" y="36"/>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36"/>
                </a:cxn>
                <a:cxn ang="0">
                  <a:pos x="233" y="36"/>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149" y="18"/>
                  </a:lnTo>
                  <a:lnTo>
                    <a:pt x="203" y="24"/>
                  </a:lnTo>
                  <a:lnTo>
                    <a:pt x="233" y="36"/>
                  </a:lnTo>
                  <a:lnTo>
                    <a:pt x="233" y="36"/>
                  </a:lnTo>
                  <a:close/>
                </a:path>
              </a:pathLst>
            </a:custGeom>
            <a:solidFill>
              <a:schemeClr val="bg2"/>
            </a:solidFill>
            <a:ln w="9525">
              <a:noFill/>
              <a:round/>
            </a:ln>
          </p:spPr>
          <p:txBody>
            <a:bodyPr/>
            <a:lstStyle/>
            <a:p>
              <a:pPr>
                <a:defRPr/>
              </a:pPr>
              <a:endParaRPr lang="zh-CN" altLang="en-US" sz="2000">
                <a:solidFill>
                  <a:srgbClr val="FFFF00"/>
                </a:solidFill>
                <a:latin typeface="Arial" panose="020B0604020202020204" pitchFamily="34" charset="0"/>
              </a:endParaRPr>
            </a:p>
          </p:txBody>
        </p:sp>
      </p:grpSp>
      <p:graphicFrame>
        <p:nvGraphicFramePr>
          <p:cNvPr id="1026"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1034" r:id="rId18" imgW="13004800" imgH="9753600" progId="">
                  <p:embed/>
                </p:oleObj>
              </mc:Choice>
              <mc:Fallback>
                <p:oleObj r:id="rId18" imgW="13004800" imgH="9753600" progId="">
                  <p:embed/>
                  <p:pic>
                    <p:nvPicPr>
                      <p:cNvPr id="0" name="图片 1024"/>
                      <p:cNvPicPr>
                        <a:picLocks noChangeAspect="1"/>
                      </p:cNvPicPr>
                      <p:nvPr/>
                    </p:nvPicPr>
                    <p:blipFill>
                      <a:blip r:embed="rId19"/>
                      <a:stretch>
                        <a:fillRect/>
                      </a:stretch>
                    </p:blipFill>
                    <p:spPr>
                      <a:xfrm>
                        <a:off x="107950" y="26988"/>
                        <a:ext cx="9144000" cy="6831012"/>
                      </a:xfrm>
                      <a:prstGeom prst="rect">
                        <a:avLst/>
                      </a:prstGeom>
                      <a:noFill/>
                      <a:ln w="9525">
                        <a:noFill/>
                      </a:ln>
                    </p:spPr>
                  </p:pic>
                </p:oleObj>
              </mc:Fallback>
            </mc:AlternateContent>
          </a:graphicData>
        </a:graphic>
      </p:graphicFrame>
      <p:sp>
        <p:nvSpPr>
          <p:cNvPr id="1032" name="Rectangle 22"/>
          <p:cNvSpPr>
            <a:spLocks noGrp="1" noChangeArrowheads="1"/>
          </p:cNvSpPr>
          <p:nvPr>
            <p:ph type="title"/>
          </p:nvPr>
        </p:nvSpPr>
        <p:spPr bwMode="auto">
          <a:xfrm>
            <a:off x="457200" y="228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33" name="Rectangle 23"/>
          <p:cNvSpPr>
            <a:spLocks noGrp="1" noChangeArrowheads="1"/>
          </p:cNvSpPr>
          <p:nvPr>
            <p:ph type="body" idx="1"/>
          </p:nvPr>
        </p:nvSpPr>
        <p:spPr bwMode="auto">
          <a:xfrm>
            <a:off x="457200" y="16002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9" name="日期占位符 3"/>
          <p:cNvSpPr>
            <a:spLocks noGrp="1"/>
          </p:cNvSpPr>
          <p:nvPr>
            <p:ph type="dt" sz="half" idx="2"/>
          </p:nvPr>
        </p:nvSpPr>
        <p:spPr bwMode="auto">
          <a:xfrm>
            <a:off x="3433763" y="6343650"/>
            <a:ext cx="1905000" cy="457200"/>
          </a:xfrm>
          <a:prstGeom prst="rect">
            <a:avLst/>
          </a:prstGeom>
          <a:ln>
            <a:miter lim="800000"/>
          </a:ln>
        </p:spPr>
        <p:txBody>
          <a:bodyPr vert="horz" wrap="square" lIns="91440" tIns="45720" rIns="91440" bIns="45720" numCol="1" anchor="b" anchorCtr="0" compatLnSpc="1"/>
          <a:lstStyle>
            <a:lvl1pPr eaLnBrk="1" hangingPunct="1">
              <a:defRPr sz="1200">
                <a:effectLst>
                  <a:outerShdw blurRad="38100" dist="38100" dir="2700000" algn="tl">
                    <a:srgbClr val="000000"/>
                  </a:outerShdw>
                </a:effectLst>
                <a:latin typeface="Arial" panose="020B0604020202020204" pitchFamily="34" charset="0"/>
              </a:defRPr>
            </a:lvl1pPr>
          </a:lstStyle>
          <a:p>
            <a:pPr>
              <a:defRPr/>
            </a:pPr>
            <a:endParaRPr lang="en-US" altLang="zh-CN"/>
          </a:p>
        </p:txBody>
      </p:sp>
      <p:sp>
        <p:nvSpPr>
          <p:cNvPr id="50" name="页脚占位符 4"/>
          <p:cNvSpPr>
            <a:spLocks noGrp="1"/>
          </p:cNvSpPr>
          <p:nvPr>
            <p:ph type="ftr" sz="quarter" idx="3"/>
          </p:nvPr>
        </p:nvSpPr>
        <p:spPr bwMode="auto">
          <a:xfrm>
            <a:off x="6108700" y="6343650"/>
            <a:ext cx="2895600" cy="457200"/>
          </a:xfrm>
          <a:prstGeom prst="rect">
            <a:avLst/>
          </a:prstGeom>
          <a:ln>
            <a:miter lim="800000"/>
          </a:ln>
        </p:spPr>
        <p:txBody>
          <a:bodyPr vert="horz" wrap="square" lIns="91440" tIns="45720" rIns="91440" bIns="45720" numCol="1" anchor="b" anchorCtr="0" compatLnSpc="1"/>
          <a:lstStyle>
            <a:lvl1pPr algn="ctr" eaLnBrk="1" hangingPunct="1">
              <a:defRPr sz="1200">
                <a:effectLst>
                  <a:outerShdw blurRad="38100" dist="38100" dir="2700000" algn="tl">
                    <a:srgbClr val="000000"/>
                  </a:outerShdw>
                </a:effectLst>
                <a:latin typeface="Arial" panose="020B0604020202020204" pitchFamily="34" charset="0"/>
              </a:defRPr>
            </a:lvl1pPr>
          </a:lstStyle>
          <a:p>
            <a:pPr>
              <a:defRPr/>
            </a:pPr>
            <a:endParaRPr lang="en-US" altLang="zh-CN"/>
          </a:p>
        </p:txBody>
      </p:sp>
      <p:sp>
        <p:nvSpPr>
          <p:cNvPr id="51" name="灯片编号占位符 5"/>
          <p:cNvSpPr>
            <a:spLocks noGrp="1"/>
          </p:cNvSpPr>
          <p:nvPr>
            <p:ph type="sldNum" sz="quarter" idx="4"/>
          </p:nvPr>
        </p:nvSpPr>
        <p:spPr bwMode="auto">
          <a:xfrm>
            <a:off x="146050" y="6361113"/>
            <a:ext cx="1905000" cy="457200"/>
          </a:xfrm>
          <a:prstGeom prst="rect">
            <a:avLst/>
          </a:prstGeom>
          <a:ln>
            <a:miter lim="800000"/>
          </a:ln>
        </p:spPr>
        <p:txBody>
          <a:bodyPr vert="horz" wrap="square" lIns="91440" tIns="45720" rIns="91440" bIns="45720" numCol="1" anchor="b" anchorCtr="0" compatLnSpc="1"/>
          <a:lstStyle>
            <a:lvl1pPr algn="r" eaLnBrk="1" hangingPunct="1">
              <a:defRPr sz="1200">
                <a:effectLst>
                  <a:outerShdw blurRad="38100" dist="38100" dir="2700000" algn="tl">
                    <a:srgbClr val="000000"/>
                  </a:outerShdw>
                </a:effectLst>
              </a:defRPr>
            </a:lvl1pPr>
          </a:lstStyle>
          <a:p>
            <a:fld id="{6DECAD9D-65FB-4CCD-8214-9BBAE27B03DB}" type="slidenum">
              <a:rPr lang="en-US" altLang="zh-CN"/>
              <a:t>‹#›</a:t>
            </a:fld>
            <a:endParaRPr lang="en-US" altLang="zh-C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304800"/>
            <a:ext cx="7772400" cy="1470025"/>
          </a:xfrm>
        </p:spPr>
        <p:txBody>
          <a:bodyPr/>
          <a:lstStyle/>
          <a:p>
            <a:r>
              <a:rPr lang="zh-CN" altLang="en-US" sz="4000" dirty="0" smtClean="0">
                <a:solidFill>
                  <a:srgbClr val="FFFF00"/>
                </a:solidFill>
                <a:latin typeface="黑体" panose="02010609060101010101" pitchFamily="49" charset="-122"/>
                <a:ea typeface="黑体" panose="02010609060101010101" pitchFamily="49" charset="-122"/>
              </a:rPr>
              <a:t>第</a:t>
            </a:r>
            <a:r>
              <a:rPr lang="en-US" altLang="zh-CN" sz="4000" dirty="0" smtClean="0">
                <a:solidFill>
                  <a:srgbClr val="FFFF00"/>
                </a:solidFill>
                <a:latin typeface="黑体" panose="02010609060101010101" pitchFamily="49" charset="-122"/>
                <a:ea typeface="黑体" panose="02010609060101010101" pitchFamily="49" charset="-122"/>
              </a:rPr>
              <a:t>4</a:t>
            </a:r>
            <a:r>
              <a:rPr lang="zh-CN" altLang="en-US" sz="4000" dirty="0" smtClean="0">
                <a:solidFill>
                  <a:srgbClr val="FFFF00"/>
                </a:solidFill>
                <a:latin typeface="黑体" panose="02010609060101010101" pitchFamily="49" charset="-122"/>
                <a:ea typeface="黑体" panose="02010609060101010101" pitchFamily="49" charset="-122"/>
              </a:rPr>
              <a:t>章  连锁遗传分析</a:t>
            </a:r>
          </a:p>
        </p:txBody>
      </p:sp>
      <p:sp>
        <p:nvSpPr>
          <p:cNvPr id="2051" name="文本框 3"/>
          <p:cNvSpPr txBox="1">
            <a:spLocks noChangeArrowheads="1"/>
          </p:cNvSpPr>
          <p:nvPr/>
        </p:nvSpPr>
        <p:spPr bwMode="auto">
          <a:xfrm>
            <a:off x="1752600" y="1828800"/>
            <a:ext cx="6248400" cy="367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3200" dirty="0">
                <a:latin typeface="黑体" panose="02010609060101010101" pitchFamily="49" charset="-122"/>
                <a:ea typeface="黑体" panose="02010609060101010101" pitchFamily="49" charset="-122"/>
              </a:rPr>
              <a:t>1. </a:t>
            </a:r>
            <a:r>
              <a:rPr lang="zh-CN" altLang="en-US" sz="3200" dirty="0">
                <a:latin typeface="黑体" panose="02010609060101010101" pitchFamily="49" charset="-122"/>
                <a:ea typeface="黑体" panose="02010609060101010101" pitchFamily="49" charset="-122"/>
              </a:rPr>
              <a:t>性染色体与性别决定</a:t>
            </a:r>
          </a:p>
          <a:p>
            <a:pPr>
              <a:lnSpc>
                <a:spcPct val="150000"/>
              </a:lnSpc>
            </a:pPr>
            <a:r>
              <a:rPr lang="en-US" altLang="zh-CN" sz="3200" dirty="0">
                <a:latin typeface="黑体" panose="02010609060101010101" pitchFamily="49" charset="-122"/>
                <a:ea typeface="黑体" panose="02010609060101010101" pitchFamily="49" charset="-122"/>
              </a:rPr>
              <a:t>2. </a:t>
            </a:r>
            <a:r>
              <a:rPr lang="zh-CN" altLang="en-US" sz="3200" dirty="0">
                <a:latin typeface="黑体" panose="02010609060101010101" pitchFamily="49" charset="-122"/>
                <a:ea typeface="黑体" panose="02010609060101010101" pitchFamily="49" charset="-122"/>
              </a:rPr>
              <a:t>性连锁遗传分析</a:t>
            </a:r>
          </a:p>
          <a:p>
            <a:pPr>
              <a:lnSpc>
                <a:spcPct val="150000"/>
              </a:lnSpc>
            </a:pPr>
            <a:r>
              <a:rPr lang="en-US" altLang="zh-CN" sz="3200" dirty="0">
                <a:latin typeface="黑体" panose="02010609060101010101" pitchFamily="49" charset="-122"/>
                <a:ea typeface="黑体" panose="02010609060101010101" pitchFamily="49" charset="-122"/>
              </a:rPr>
              <a:t>3. </a:t>
            </a:r>
            <a:r>
              <a:rPr lang="zh-CN" altLang="en-US" sz="3200" dirty="0">
                <a:latin typeface="黑体" panose="02010609060101010101" pitchFamily="49" charset="-122"/>
                <a:ea typeface="黑体" panose="02010609060101010101" pitchFamily="49" charset="-122"/>
              </a:rPr>
              <a:t>剂量补偿效应及其分子机制</a:t>
            </a:r>
          </a:p>
          <a:p>
            <a:pPr>
              <a:lnSpc>
                <a:spcPct val="150000"/>
              </a:lnSpc>
            </a:pPr>
            <a:r>
              <a:rPr lang="en-US" altLang="zh-CN" sz="3200" dirty="0">
                <a:latin typeface="黑体" panose="02010609060101010101" pitchFamily="49" charset="-122"/>
                <a:ea typeface="黑体" panose="02010609060101010101" pitchFamily="49" charset="-122"/>
              </a:rPr>
              <a:t>4. </a:t>
            </a:r>
            <a:r>
              <a:rPr lang="zh-CN" altLang="en-US" sz="3200" dirty="0">
                <a:latin typeface="黑体" panose="02010609060101010101" pitchFamily="49" charset="-122"/>
                <a:ea typeface="黑体" panose="02010609060101010101" pitchFamily="49" charset="-122"/>
              </a:rPr>
              <a:t>连锁交换与重组</a:t>
            </a:r>
          </a:p>
          <a:p>
            <a:pPr>
              <a:lnSpc>
                <a:spcPct val="150000"/>
              </a:lnSpc>
            </a:pPr>
            <a:r>
              <a:rPr lang="en-US" altLang="zh-CN" sz="3200" dirty="0">
                <a:latin typeface="黑体" panose="02010609060101010101" pitchFamily="49" charset="-122"/>
                <a:ea typeface="黑体" panose="02010609060101010101" pitchFamily="49" charset="-122"/>
              </a:rPr>
              <a:t>5. </a:t>
            </a:r>
            <a:r>
              <a:rPr lang="zh-CN" altLang="en-US" sz="3200" dirty="0">
                <a:latin typeface="黑体" panose="02010609060101010101" pitchFamily="49" charset="-122"/>
                <a:ea typeface="黑体" panose="02010609060101010101" pitchFamily="49" charset="-122"/>
              </a:rPr>
              <a:t>连锁分析与染色体作图</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228600"/>
            <a:ext cx="8229600" cy="1143000"/>
          </a:xfrm>
        </p:spPr>
        <p:txBody>
          <a:bodyPr/>
          <a:lstStyle/>
          <a:p>
            <a:r>
              <a:rPr lang="zh-CN" altLang="en-US" sz="3200" smtClean="0">
                <a:solidFill>
                  <a:srgbClr val="FFFF00"/>
                </a:solidFill>
                <a:latin typeface="黑体" panose="02010609060101010101" pitchFamily="49" charset="-122"/>
                <a:ea typeface="黑体" panose="02010609060101010101" pitchFamily="49" charset="-122"/>
              </a:rPr>
              <a:t>果蝇性别决定的染色体机制</a:t>
            </a:r>
          </a:p>
        </p:txBody>
      </p:sp>
      <p:sp>
        <p:nvSpPr>
          <p:cNvPr id="20483" name="Rectangle 3"/>
          <p:cNvSpPr>
            <a:spLocks noGrp="1" noChangeArrowheads="1"/>
          </p:cNvSpPr>
          <p:nvPr>
            <p:ph type="body" idx="1"/>
          </p:nvPr>
        </p:nvSpPr>
        <p:spPr>
          <a:xfrm>
            <a:off x="457200" y="1295400"/>
            <a:ext cx="8305800" cy="1524000"/>
          </a:xfrm>
        </p:spPr>
        <p:txBody>
          <a:bodyPr/>
          <a:lstStyle/>
          <a:p>
            <a:pPr marL="0" indent="0">
              <a:lnSpc>
                <a:spcPct val="130000"/>
              </a:lnSpc>
              <a:spcBef>
                <a:spcPct val="30000"/>
              </a:spcBef>
              <a:buFontTx/>
              <a:buNone/>
            </a:pPr>
            <a:r>
              <a:rPr lang="zh-CN" altLang="en-US" sz="2400" dirty="0" smtClean="0">
                <a:latin typeface="Times New Roman" panose="02020603050405020304" pitchFamily="18" charset="0"/>
                <a:ea typeface="黑体" panose="02010609060101010101" pitchFamily="49" charset="-122"/>
              </a:rPr>
              <a:t>果蝇的</a:t>
            </a:r>
            <a:r>
              <a:rPr lang="en-US" altLang="zh-CN" sz="2400" dirty="0" smtClean="0">
                <a:latin typeface="Times New Roman" panose="02020603050405020304" pitchFamily="18" charset="0"/>
                <a:ea typeface="黑体" panose="02010609060101010101" pitchFamily="49" charset="-122"/>
              </a:rPr>
              <a:t>Y</a:t>
            </a:r>
            <a:r>
              <a:rPr lang="zh-CN" altLang="en-US" sz="2400" dirty="0" smtClean="0">
                <a:latin typeface="Times New Roman" panose="02020603050405020304" pitchFamily="18" charset="0"/>
                <a:ea typeface="黑体" panose="02010609060101010101" pitchFamily="49" charset="-122"/>
              </a:rPr>
              <a:t>染色体对其性别决定不起作用。证据表明</a:t>
            </a:r>
            <a:r>
              <a:rPr lang="en-US" altLang="zh-CN" sz="2400" dirty="0" smtClean="0">
                <a:latin typeface="Times New Roman" panose="02020603050405020304" pitchFamily="18" charset="0"/>
                <a:ea typeface="黑体" panose="02010609060101010101" pitchFamily="49" charset="-122"/>
              </a:rPr>
              <a:t>Y</a:t>
            </a:r>
            <a:r>
              <a:rPr lang="zh-CN" altLang="en-US" sz="2400" dirty="0" smtClean="0">
                <a:latin typeface="Times New Roman" panose="02020603050405020304" pitchFamily="18" charset="0"/>
                <a:ea typeface="黑体" panose="02010609060101010101" pitchFamily="49" charset="-122"/>
              </a:rPr>
              <a:t>染色体只是在发育后期精子形成时才有活性，保证雄蝇的生育力。果蝇的性别是由</a:t>
            </a:r>
            <a:r>
              <a:rPr lang="en-US" altLang="zh-CN" sz="2400" dirty="0" smtClean="0">
                <a:latin typeface="Times New Roman" panose="02020603050405020304" pitchFamily="18" charset="0"/>
                <a:ea typeface="黑体" panose="02010609060101010101" pitchFamily="49" charset="-122"/>
              </a:rPr>
              <a:t>X</a:t>
            </a:r>
            <a:r>
              <a:rPr lang="zh-CN" altLang="en-US" sz="2400" dirty="0" smtClean="0">
                <a:latin typeface="Times New Roman" panose="02020603050405020304" pitchFamily="18" charset="0"/>
                <a:ea typeface="黑体" panose="02010609060101010101" pitchFamily="49" charset="-122"/>
              </a:rPr>
              <a:t>染色体的数目与常染色体组的比例决定的。</a:t>
            </a:r>
          </a:p>
        </p:txBody>
      </p:sp>
      <p:sp>
        <p:nvSpPr>
          <p:cNvPr id="20484" name="矩形 8"/>
          <p:cNvSpPr>
            <a:spLocks noChangeArrowheads="1"/>
          </p:cNvSpPr>
          <p:nvPr/>
        </p:nvSpPr>
        <p:spPr bwMode="auto">
          <a:xfrm>
            <a:off x="609600" y="2895600"/>
            <a:ext cx="7924800" cy="3231654"/>
          </a:xfrm>
          <a:prstGeom prst="rect">
            <a:avLst/>
          </a:prstGeom>
          <a:noFill/>
          <a:ln w="9525">
            <a:noFill/>
            <a:miter lim="800000"/>
          </a:ln>
        </p:spPr>
        <p:txBody>
          <a:bodyPr>
            <a:spAutoFit/>
          </a:bodyPr>
          <a:lstStyle/>
          <a:p>
            <a:pPr algn="just" eaLnBrk="1" hangingPunct="1">
              <a:spcBef>
                <a:spcPct val="50000"/>
              </a:spcBef>
            </a:pPr>
            <a:r>
              <a:rPr lang="zh-CN" altLang="en-US" sz="2400" dirty="0">
                <a:latin typeface="Times New Roman" panose="02020603050405020304" pitchFamily="18" charset="0"/>
                <a:ea typeface="黑体" panose="02010609060101010101" pitchFamily="49" charset="-122"/>
              </a:rPr>
              <a:t>正常雌蝇     两条</a:t>
            </a:r>
            <a:r>
              <a:rPr lang="en-US" altLang="zh-CN" sz="2400" dirty="0">
                <a:latin typeface="Times New Roman" panose="02020603050405020304" pitchFamily="18" charset="0"/>
                <a:ea typeface="黑体" panose="02010609060101010101" pitchFamily="49" charset="-122"/>
              </a:rPr>
              <a:t>X   </a:t>
            </a:r>
            <a:r>
              <a:rPr lang="zh-CN" altLang="en-US" sz="2400" dirty="0">
                <a:latin typeface="Times New Roman" panose="02020603050405020304" pitchFamily="18" charset="0"/>
                <a:ea typeface="黑体" panose="02010609060101010101" pitchFamily="49" charset="-122"/>
              </a:rPr>
              <a:t>两组常染色体    </a:t>
            </a:r>
            <a:r>
              <a:rPr lang="en-US" altLang="zh-CN" sz="2400" dirty="0">
                <a:latin typeface="Times New Roman" panose="02020603050405020304" pitchFamily="18" charset="0"/>
                <a:ea typeface="黑体" panose="02010609060101010101" pitchFamily="49" charset="-122"/>
              </a:rPr>
              <a:t>X/A</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2/2</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1.00</a:t>
            </a:r>
          </a:p>
          <a:p>
            <a:pPr algn="just" eaLnBrk="1" hangingPunct="1">
              <a:spcBef>
                <a:spcPct val="50000"/>
              </a:spcBef>
            </a:pPr>
            <a:r>
              <a:rPr lang="zh-CN" altLang="en-US" sz="2400" dirty="0">
                <a:latin typeface="Times New Roman" panose="02020603050405020304" pitchFamily="18" charset="0"/>
                <a:ea typeface="黑体" panose="02010609060101010101" pitchFamily="49" charset="-122"/>
              </a:rPr>
              <a:t>正常雄蝇  </a:t>
            </a:r>
            <a:r>
              <a:rPr lang="en-US" altLang="zh-CN" sz="2400" dirty="0">
                <a:latin typeface="Times New Roman" panose="02020603050405020304" pitchFamily="18" charset="0"/>
                <a:ea typeface="黑体" panose="02010609060101010101" pitchFamily="49" charset="-122"/>
              </a:rPr>
              <a:t>(X,Y)</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X/A</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1/2</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0.50</a:t>
            </a:r>
          </a:p>
          <a:p>
            <a:pPr algn="just" eaLnBrk="1" hangingPunct="1">
              <a:spcBef>
                <a:spcPct val="50000"/>
              </a:spcBef>
            </a:pPr>
            <a:r>
              <a:rPr lang="zh-CN" altLang="en-US" sz="2400" dirty="0">
                <a:solidFill>
                  <a:srgbClr val="FFFF00"/>
                </a:solidFill>
                <a:latin typeface="Times New Roman" panose="02020603050405020304" pitchFamily="18" charset="0"/>
                <a:ea typeface="黑体" panose="02010609060101010101" pitchFamily="49" charset="-122"/>
              </a:rPr>
              <a:t>异常雄果蝇  （</a:t>
            </a:r>
            <a:r>
              <a:rPr lang="en-US" altLang="zh-CN" sz="2400" dirty="0" smtClean="0">
                <a:solidFill>
                  <a:srgbClr val="FFFF00"/>
                </a:solidFill>
                <a:latin typeface="Times New Roman" panose="02020603050405020304" pitchFamily="18" charset="0"/>
                <a:ea typeface="黑体" panose="02010609060101010101" pitchFamily="49" charset="-122"/>
              </a:rPr>
              <a:t>XO</a:t>
            </a:r>
            <a:r>
              <a:rPr lang="zh-CN" altLang="en-US" sz="2400" dirty="0" smtClean="0">
                <a:solidFill>
                  <a:srgbClr val="FFFF00"/>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X/A=1/2=0.50</a:t>
            </a:r>
          </a:p>
          <a:p>
            <a:pPr algn="just" eaLnBrk="1" hangingPunct="1">
              <a:spcBef>
                <a:spcPct val="50000"/>
              </a:spcBef>
            </a:pPr>
            <a:r>
              <a:rPr lang="zh-CN" altLang="en-US" sz="2400" dirty="0">
                <a:solidFill>
                  <a:srgbClr val="FFFF00"/>
                </a:solidFill>
                <a:latin typeface="Times New Roman" panose="02020603050405020304" pitchFamily="18" charset="0"/>
                <a:ea typeface="黑体" panose="02010609060101010101" pitchFamily="49" charset="-122"/>
              </a:rPr>
              <a:t>异常雌果蝇  （</a:t>
            </a:r>
            <a:r>
              <a:rPr lang="en-US" altLang="zh-CN" sz="2400" dirty="0">
                <a:solidFill>
                  <a:srgbClr val="FFFF00"/>
                </a:solidFill>
                <a:latin typeface="Times New Roman" panose="02020603050405020304" pitchFamily="18" charset="0"/>
                <a:ea typeface="黑体" panose="02010609060101010101" pitchFamily="49" charset="-122"/>
              </a:rPr>
              <a:t>2X</a:t>
            </a:r>
            <a:r>
              <a:rPr lang="zh-CN" altLang="en-US" sz="2400" dirty="0">
                <a:solidFill>
                  <a:srgbClr val="FFFF00"/>
                </a:solidFill>
                <a:latin typeface="Times New Roman" panose="02020603050405020304" pitchFamily="18" charset="0"/>
                <a:ea typeface="黑体" panose="02010609060101010101" pitchFamily="49" charset="-122"/>
              </a:rPr>
              <a:t>，</a:t>
            </a:r>
            <a:r>
              <a:rPr lang="en-US" altLang="zh-CN" sz="2400" dirty="0">
                <a:solidFill>
                  <a:srgbClr val="FFFF00"/>
                </a:solidFill>
                <a:latin typeface="Times New Roman" panose="02020603050405020304" pitchFamily="18" charset="0"/>
                <a:ea typeface="黑体" panose="02010609060101010101" pitchFamily="49" charset="-122"/>
              </a:rPr>
              <a:t>Y</a:t>
            </a:r>
            <a:r>
              <a:rPr lang="zh-CN" altLang="en-US" sz="2400" dirty="0">
                <a:solidFill>
                  <a:srgbClr val="FFFF00"/>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X/A=2/2=1</a:t>
            </a:r>
          </a:p>
          <a:p>
            <a:pPr algn="just" eaLnBrk="1" hangingPunct="1">
              <a:spcBef>
                <a:spcPct val="50000"/>
              </a:spcBef>
            </a:pPr>
            <a:r>
              <a:rPr lang="en-US" altLang="zh-CN" sz="2400" dirty="0" smtClean="0">
                <a:solidFill>
                  <a:srgbClr val="FFFF00"/>
                </a:solidFill>
                <a:latin typeface="Times New Roman" panose="02020603050405020304" pitchFamily="18" charset="0"/>
                <a:ea typeface="黑体" panose="02010609060101010101" pitchFamily="49" charset="-122"/>
              </a:rPr>
              <a:t>OY </a:t>
            </a:r>
            <a:r>
              <a:rPr lang="zh-CN" altLang="en-US" sz="2400" dirty="0">
                <a:solidFill>
                  <a:srgbClr val="FFFF00"/>
                </a:solidFill>
                <a:latin typeface="Times New Roman" panose="02020603050405020304" pitchFamily="18" charset="0"/>
                <a:ea typeface="黑体" panose="02010609060101010101" pitchFamily="49" charset="-122"/>
              </a:rPr>
              <a:t>果蝇不能活</a:t>
            </a:r>
            <a:endParaRPr lang="en-US" altLang="zh-CN" sz="2400" dirty="0">
              <a:solidFill>
                <a:srgbClr val="FFFF00"/>
              </a:solidFill>
              <a:latin typeface="Times New Roman" panose="02020603050405020304" pitchFamily="18" charset="0"/>
              <a:ea typeface="黑体" panose="02010609060101010101" pitchFamily="49" charset="-122"/>
            </a:endParaRPr>
          </a:p>
          <a:p>
            <a:pPr algn="just" eaLnBrk="1" hangingPunct="1">
              <a:spcBef>
                <a:spcPct val="50000"/>
              </a:spcBef>
            </a:pPr>
            <a:r>
              <a:rPr lang="en-US" altLang="zh-CN" sz="2400" dirty="0" smtClean="0">
                <a:solidFill>
                  <a:srgbClr val="FFFF00"/>
                </a:solidFill>
                <a:latin typeface="Times New Roman" panose="02020603050405020304" pitchFamily="18" charset="0"/>
                <a:ea typeface="黑体" panose="02010609060101010101" pitchFamily="49" charset="-122"/>
              </a:rPr>
              <a:t>XXX </a:t>
            </a:r>
            <a:r>
              <a:rPr lang="zh-CN" altLang="en-US" sz="2400" dirty="0" smtClean="0">
                <a:solidFill>
                  <a:srgbClr val="FFFF00"/>
                </a:solidFill>
                <a:latin typeface="Times New Roman" panose="02020603050405020304" pitchFamily="18" charset="0"/>
                <a:ea typeface="黑体" panose="02010609060101010101" pitchFamily="49" charset="-122"/>
              </a:rPr>
              <a:t>果蝇</a:t>
            </a:r>
            <a:r>
              <a:rPr lang="zh-CN" altLang="en-US" sz="2400" dirty="0">
                <a:solidFill>
                  <a:srgbClr val="FFFF00"/>
                </a:solidFill>
                <a:latin typeface="Times New Roman" panose="02020603050405020304" pitchFamily="18" charset="0"/>
                <a:ea typeface="黑体" panose="02010609060101010101" pitchFamily="49" charset="-122"/>
              </a:rPr>
              <a:t>不能</a:t>
            </a:r>
            <a:r>
              <a:rPr lang="zh-CN" altLang="en-US" sz="2400" dirty="0" smtClean="0">
                <a:solidFill>
                  <a:srgbClr val="FFFF00"/>
                </a:solidFill>
                <a:latin typeface="Times New Roman" panose="02020603050405020304" pitchFamily="18" charset="0"/>
                <a:ea typeface="黑体" panose="02010609060101010101" pitchFamily="49" charset="-122"/>
              </a:rPr>
              <a:t>活</a:t>
            </a:r>
            <a:endParaRPr lang="en-US" altLang="zh-CN" sz="2400" dirty="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utumn Gold Ginkgo Biloba-73.jpg"/>
          <p:cNvPicPr>
            <a:picLocks noChangeAspect="1"/>
          </p:cNvPicPr>
          <p:nvPr/>
        </p:nvPicPr>
        <p:blipFill>
          <a:blip r:embed="rId2" cstate="print"/>
          <a:stretch>
            <a:fillRect/>
          </a:stretch>
        </p:blipFill>
        <p:spPr>
          <a:xfrm>
            <a:off x="304800" y="914400"/>
            <a:ext cx="4723456" cy="5410200"/>
          </a:xfrm>
          <a:prstGeom prst="rect">
            <a:avLst/>
          </a:prstGeom>
        </p:spPr>
      </p:pic>
      <p:pic>
        <p:nvPicPr>
          <p:cNvPr id="3" name="图片 2" descr="1280px-Ginkgo_biloba_female_flower.jpg"/>
          <p:cNvPicPr>
            <a:picLocks noChangeAspect="1"/>
          </p:cNvPicPr>
          <p:nvPr/>
        </p:nvPicPr>
        <p:blipFill>
          <a:blip r:embed="rId3" cstate="print"/>
          <a:stretch>
            <a:fillRect/>
          </a:stretch>
        </p:blipFill>
        <p:spPr>
          <a:xfrm>
            <a:off x="5105400" y="990600"/>
            <a:ext cx="3901440" cy="2508504"/>
          </a:xfrm>
          <a:prstGeom prst="rect">
            <a:avLst/>
          </a:prstGeom>
        </p:spPr>
      </p:pic>
      <p:pic>
        <p:nvPicPr>
          <p:cNvPr id="4" name="图片 3" descr="OIP.jpg"/>
          <p:cNvPicPr>
            <a:picLocks noChangeAspect="1"/>
          </p:cNvPicPr>
          <p:nvPr/>
        </p:nvPicPr>
        <p:blipFill>
          <a:blip r:embed="rId4" cstate="print"/>
          <a:stretch>
            <a:fillRect/>
          </a:stretch>
        </p:blipFill>
        <p:spPr>
          <a:xfrm>
            <a:off x="5105400" y="3657600"/>
            <a:ext cx="3920791" cy="2514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533400" y="735013"/>
            <a:ext cx="8229600" cy="6555641"/>
          </a:xfrm>
          <a:prstGeom prst="rect">
            <a:avLst/>
          </a:prstGeom>
          <a:noFill/>
          <a:ln w="9525">
            <a:noFill/>
            <a:miter lim="800000"/>
          </a:ln>
        </p:spPr>
        <p:txBody>
          <a:bodyPr>
            <a:spAutoFit/>
          </a:bodyPr>
          <a:lstStyle/>
          <a:p>
            <a:pPr eaLnBrk="1" hangingPunct="1"/>
            <a:r>
              <a:rPr lang="zh-CN" altLang="en-US" sz="2400" dirty="0">
                <a:solidFill>
                  <a:srgbClr val="FFFF00"/>
                </a:solidFill>
                <a:latin typeface="华文新魏" pitchFamily="2" charset="-122"/>
                <a:ea typeface="华文新魏" pitchFamily="2" charset="-122"/>
              </a:rPr>
              <a:t>（</a:t>
            </a:r>
            <a:r>
              <a:rPr lang="en-US" altLang="zh-CN" sz="2400" dirty="0">
                <a:solidFill>
                  <a:srgbClr val="FFFF00"/>
                </a:solidFill>
                <a:latin typeface="华文新魏" pitchFamily="2" charset="-122"/>
                <a:ea typeface="华文新魏" pitchFamily="2" charset="-122"/>
              </a:rPr>
              <a:t>1</a:t>
            </a:r>
            <a:r>
              <a:rPr lang="zh-CN" altLang="en-US" sz="2400" dirty="0">
                <a:solidFill>
                  <a:srgbClr val="FFFF00"/>
                </a:solidFill>
                <a:latin typeface="华文新魏" pitchFamily="2" charset="-122"/>
                <a:ea typeface="华文新魏" pitchFamily="2" charset="-122"/>
              </a:rPr>
              <a:t>）爬行类的温度性别决定</a:t>
            </a:r>
          </a:p>
          <a:p>
            <a:pPr eaLnBrk="1" hangingPunct="1">
              <a:lnSpc>
                <a:spcPct val="150000"/>
              </a:lnSpc>
            </a:pPr>
            <a:r>
              <a:rPr lang="zh-CN" altLang="en-US" sz="2000" dirty="0">
                <a:solidFill>
                  <a:srgbClr val="FFFF00"/>
                </a:solidFill>
              </a:rPr>
              <a:t>　　</a:t>
            </a:r>
            <a:r>
              <a:rPr lang="zh-CN" altLang="en-US" sz="2000" dirty="0">
                <a:latin typeface="Comic Sans MS" panose="030F0702030302020204" pitchFamily="66" charset="0"/>
                <a:ea typeface="黑体" panose="02010609060101010101" pitchFamily="49" charset="-122"/>
              </a:rPr>
              <a:t>大部分蛇类和蜥蜴类的性别是在受精时由性染色体决定的，但有</a:t>
            </a:r>
            <a:r>
              <a:rPr lang="zh-CN" altLang="en-US" sz="2000" dirty="0">
                <a:solidFill>
                  <a:srgbClr val="FFFF00"/>
                </a:solidFill>
                <a:latin typeface="Comic Sans MS" panose="030F0702030302020204" pitchFamily="66" charset="0"/>
                <a:ea typeface="黑体" panose="02010609060101010101" pitchFamily="49" charset="-122"/>
              </a:rPr>
              <a:t>一些龟鳖类和所有的鳄鱼其性别是由受精后的环境因子决定的</a:t>
            </a:r>
            <a:r>
              <a:rPr lang="zh-CN" altLang="en-US" sz="2000" dirty="0">
                <a:latin typeface="Comic Sans MS" panose="030F0702030302020204" pitchFamily="66" charset="0"/>
                <a:ea typeface="黑体" panose="02010609060101010101" pitchFamily="49" charset="-122"/>
              </a:rPr>
              <a:t>。这些爬行类在某个发育时期受精卵所处的温度成为性别决定因子，称为</a:t>
            </a:r>
            <a:r>
              <a:rPr lang="zh-CN" altLang="en-US" sz="2000" dirty="0">
                <a:solidFill>
                  <a:srgbClr val="FFFF00"/>
                </a:solidFill>
                <a:latin typeface="Comic Sans MS" panose="030F0702030302020204" pitchFamily="66" charset="0"/>
                <a:ea typeface="黑体" panose="02010609060101010101" pitchFamily="49" charset="-122"/>
              </a:rPr>
              <a:t>温度依赖型性别决定（</a:t>
            </a:r>
            <a:r>
              <a:rPr lang="en-US" altLang="zh-CN" sz="2000" dirty="0">
                <a:solidFill>
                  <a:srgbClr val="FFFF00"/>
                </a:solidFill>
                <a:latin typeface="Comic Sans MS" panose="030F0702030302020204" pitchFamily="66" charset="0"/>
                <a:ea typeface="黑体" panose="02010609060101010101" pitchFamily="49" charset="-122"/>
              </a:rPr>
              <a:t>temperature dependent sex determination</a:t>
            </a:r>
            <a:r>
              <a:rPr lang="zh-CN" altLang="en-US" sz="2000" dirty="0">
                <a:solidFill>
                  <a:srgbClr val="FFFF00"/>
                </a:solidFill>
                <a:latin typeface="Comic Sans MS" panose="030F0702030302020204" pitchFamily="66" charset="0"/>
                <a:ea typeface="黑体" panose="02010609060101010101" pitchFamily="49" charset="-122"/>
              </a:rPr>
              <a:t>，</a:t>
            </a:r>
            <a:r>
              <a:rPr lang="en-US" altLang="zh-CN" sz="2000" dirty="0">
                <a:solidFill>
                  <a:srgbClr val="FFFF00"/>
                </a:solidFill>
                <a:latin typeface="Comic Sans MS" panose="030F0702030302020204" pitchFamily="66" charset="0"/>
                <a:ea typeface="黑体" panose="02010609060101010101" pitchFamily="49" charset="-122"/>
              </a:rPr>
              <a:t>TSD</a:t>
            </a:r>
            <a:r>
              <a:rPr lang="zh-CN" altLang="en-US" sz="2000" dirty="0">
                <a:solidFill>
                  <a:srgbClr val="FFFF00"/>
                </a:solidFill>
                <a:latin typeface="Comic Sans MS" panose="030F0702030302020204" pitchFamily="66" charset="0"/>
                <a:ea typeface="黑体" panose="02010609060101010101" pitchFamily="49" charset="-122"/>
              </a:rPr>
              <a:t>）。</a:t>
            </a:r>
            <a:endParaRPr lang="en-US" altLang="zh-CN" sz="2000" dirty="0">
              <a:solidFill>
                <a:srgbClr val="FFFF00"/>
              </a:solidFill>
              <a:latin typeface="Comic Sans MS" panose="030F0702030302020204" pitchFamily="66" charset="0"/>
              <a:ea typeface="黑体" panose="02010609060101010101" pitchFamily="49" charset="-122"/>
            </a:endParaRPr>
          </a:p>
          <a:p>
            <a:pPr eaLnBrk="1" hangingPunct="1">
              <a:lnSpc>
                <a:spcPct val="90000"/>
              </a:lnSpc>
              <a:buFont typeface="Wingdings" panose="05000000000000000000" pitchFamily="2" charset="2"/>
              <a:buNone/>
            </a:pPr>
            <a:r>
              <a:rPr lang="en-US" altLang="zh-CN" sz="2000" dirty="0">
                <a:solidFill>
                  <a:srgbClr val="FFFF00"/>
                </a:solidFill>
                <a:latin typeface="Times New Roman" panose="02020603050405020304" pitchFamily="18" charset="0"/>
                <a:ea typeface="楷体_GB2312" pitchFamily="49" charset="-122"/>
              </a:rPr>
              <a:t>           </a:t>
            </a:r>
          </a:p>
          <a:p>
            <a:pPr eaLnBrk="1" hangingPunct="1">
              <a:lnSpc>
                <a:spcPct val="120000"/>
              </a:lnSpc>
              <a:buFont typeface="Wingdings" panose="05000000000000000000" pitchFamily="2" charset="2"/>
              <a:buNone/>
            </a:pPr>
            <a:r>
              <a:rPr lang="en-US" altLang="zh-CN" sz="2000" dirty="0">
                <a:solidFill>
                  <a:srgbClr val="FFFF00"/>
                </a:solidFill>
                <a:latin typeface="Times New Roman" panose="02020603050405020304" pitchFamily="18" charset="0"/>
                <a:ea typeface="楷体_GB2312"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扬子鳄</a:t>
            </a:r>
            <a:r>
              <a:rPr lang="zh-CN" altLang="en-US" sz="2400" dirty="0">
                <a:solidFill>
                  <a:srgbClr val="FFFF00"/>
                </a:solidFill>
                <a:latin typeface="黑体" panose="02010609060101010101" pitchFamily="49" charset="-122"/>
                <a:ea typeface="黑体" panose="02010609060101010101" pitchFamily="49" charset="-122"/>
              </a:rPr>
              <a:t>卵  </a:t>
            </a:r>
            <a:r>
              <a:rPr lang="zh-CN" altLang="en-US" sz="2400" dirty="0" smtClean="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30ºC    </a:t>
            </a:r>
            <a:r>
              <a:rPr lang="en-US" altLang="zh-CN" sz="2400" dirty="0" smtClean="0">
                <a:solidFill>
                  <a:srgbClr val="FFFF00"/>
                </a:solidFill>
                <a:latin typeface="黑体" panose="02010609060101010101" pitchFamily="49" charset="-122"/>
                <a:ea typeface="黑体" panose="02010609060101010101" pitchFamily="49" charset="-122"/>
                <a:sym typeface="Wingdings 3" pitchFamily="18" charset="2"/>
              </a:rPr>
              <a:t></a:t>
            </a:r>
            <a:r>
              <a:rPr lang="en-US" altLang="zh-CN" sz="2400" dirty="0" smtClean="0">
                <a:solidFill>
                  <a:srgbClr val="FFFF00"/>
                </a:solidFill>
                <a:latin typeface="黑体" panose="02010609060101010101" pitchFamily="49" charset="-122"/>
                <a:ea typeface="黑体" panose="02010609060101010101" pitchFamily="49" charset="-122"/>
              </a:rPr>
              <a:t>   </a:t>
            </a:r>
            <a:r>
              <a:rPr lang="zh-CN" altLang="en-US" sz="2400" dirty="0">
                <a:solidFill>
                  <a:srgbClr val="FFFF00"/>
                </a:solidFill>
                <a:latin typeface="黑体" panose="02010609060101010101" pitchFamily="49" charset="-122"/>
                <a:ea typeface="黑体" panose="02010609060101010101" pitchFamily="49" charset="-122"/>
              </a:rPr>
              <a:t>雌体</a:t>
            </a:r>
          </a:p>
          <a:p>
            <a:pPr eaLnBrk="1" hangingPunct="1">
              <a:lnSpc>
                <a:spcPct val="120000"/>
              </a:lnSpc>
              <a:buFont typeface="Wingdings" panose="05000000000000000000" pitchFamily="2" charset="2"/>
              <a:buNone/>
            </a:pPr>
            <a:r>
              <a:rPr lang="zh-CN" altLang="en-US"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34ºC    </a:t>
            </a:r>
            <a:r>
              <a:rPr lang="en-US" altLang="zh-CN" sz="2400" dirty="0">
                <a:solidFill>
                  <a:srgbClr val="FFFF00"/>
                </a:solidFill>
                <a:latin typeface="黑体" panose="02010609060101010101" pitchFamily="49" charset="-122"/>
                <a:ea typeface="黑体" panose="02010609060101010101" pitchFamily="49" charset="-122"/>
                <a:sym typeface="Wingdings 3" pitchFamily="18" charset="2"/>
              </a:rPr>
              <a:t></a:t>
            </a:r>
            <a:r>
              <a:rPr lang="en-US" altLang="zh-CN"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雄</a:t>
            </a:r>
            <a:r>
              <a:rPr lang="zh-CN" altLang="en-US" sz="2400" dirty="0">
                <a:solidFill>
                  <a:srgbClr val="FFFF00"/>
                </a:solidFill>
                <a:latin typeface="黑体" panose="02010609060101010101" pitchFamily="49" charset="-122"/>
                <a:ea typeface="黑体" panose="02010609060101010101" pitchFamily="49" charset="-122"/>
              </a:rPr>
              <a:t>体</a:t>
            </a:r>
          </a:p>
          <a:p>
            <a:pPr eaLnBrk="1" hangingPunct="1">
              <a:lnSpc>
                <a:spcPct val="120000"/>
              </a:lnSpc>
              <a:buFont typeface="Wingdings" panose="05000000000000000000" pitchFamily="2" charset="2"/>
              <a:buNone/>
            </a:pPr>
            <a:r>
              <a:rPr lang="zh-CN" altLang="en-US" sz="2400" dirty="0">
                <a:solidFill>
                  <a:srgbClr val="FFFF00"/>
                </a:solidFill>
                <a:latin typeface="黑体" panose="02010609060101010101" pitchFamily="49" charset="-122"/>
                <a:ea typeface="黑体" panose="02010609060101010101" pitchFamily="49" charset="-122"/>
              </a:rPr>
              <a:t>           </a:t>
            </a:r>
            <a:endParaRPr lang="en-US" altLang="zh-CN" sz="2400" dirty="0">
              <a:solidFill>
                <a:srgbClr val="FFFF00"/>
              </a:solidFill>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r>
              <a:rPr lang="en-US" altLang="zh-CN"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乌龟</a:t>
            </a:r>
            <a:r>
              <a:rPr lang="zh-CN" altLang="en-US" sz="2400" dirty="0">
                <a:solidFill>
                  <a:srgbClr val="FFFF00"/>
                </a:solidFill>
                <a:latin typeface="黑体" panose="02010609060101010101" pitchFamily="49" charset="-122"/>
                <a:ea typeface="黑体" panose="02010609060101010101" pitchFamily="49" charset="-122"/>
              </a:rPr>
              <a:t>卵   </a:t>
            </a:r>
            <a:r>
              <a:rPr lang="en-US" altLang="zh-CN" sz="2400" dirty="0" smtClean="0">
                <a:solidFill>
                  <a:srgbClr val="FFFF00"/>
                </a:solidFill>
                <a:latin typeface="黑体" panose="02010609060101010101" pitchFamily="49" charset="-122"/>
                <a:ea typeface="黑体" panose="02010609060101010101" pitchFamily="49" charset="-122"/>
              </a:rPr>
              <a:t>23ºC </a:t>
            </a:r>
            <a:r>
              <a:rPr lang="zh-CN" altLang="en-US" sz="2400" dirty="0">
                <a:solidFill>
                  <a:srgbClr val="FFFF00"/>
                </a:solidFill>
                <a:latin typeface="黑体" panose="02010609060101010101" pitchFamily="49" charset="-122"/>
                <a:ea typeface="黑体" panose="02010609060101010101" pitchFamily="49" charset="-122"/>
              </a:rPr>
              <a:t>～ </a:t>
            </a:r>
            <a:r>
              <a:rPr lang="en-US" altLang="zh-CN" sz="2400" dirty="0">
                <a:solidFill>
                  <a:srgbClr val="FFFF00"/>
                </a:solidFill>
                <a:latin typeface="黑体" panose="02010609060101010101" pitchFamily="49" charset="-122"/>
                <a:ea typeface="黑体" panose="02010609060101010101" pitchFamily="49" charset="-122"/>
              </a:rPr>
              <a:t>27ºC </a:t>
            </a:r>
            <a:r>
              <a:rPr lang="en-US" altLang="zh-CN" sz="2400" dirty="0">
                <a:solidFill>
                  <a:srgbClr val="FFFF00"/>
                </a:solidFill>
                <a:latin typeface="黑体" panose="02010609060101010101" pitchFamily="49" charset="-122"/>
                <a:ea typeface="黑体" panose="02010609060101010101" pitchFamily="49" charset="-122"/>
                <a:sym typeface="Wingdings 3" pitchFamily="18" charset="2"/>
              </a:rPr>
              <a:t></a:t>
            </a:r>
            <a:r>
              <a:rPr lang="en-US" altLang="zh-CN"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雄性</a:t>
            </a:r>
            <a:endParaRPr lang="zh-CN" altLang="en-US" sz="2400" dirty="0">
              <a:solidFill>
                <a:srgbClr val="FFFF00"/>
              </a:solidFill>
              <a:latin typeface="黑体" panose="02010609060101010101" pitchFamily="49" charset="-122"/>
              <a:ea typeface="黑体" panose="02010609060101010101" pitchFamily="49" charset="-122"/>
            </a:endParaRPr>
          </a:p>
          <a:p>
            <a:pPr eaLnBrk="1" hangingPunct="1">
              <a:lnSpc>
                <a:spcPct val="120000"/>
              </a:lnSpc>
              <a:buFont typeface="Wingdings" panose="05000000000000000000" pitchFamily="2" charset="2"/>
              <a:buNone/>
            </a:pPr>
            <a:r>
              <a:rPr lang="zh-CN" altLang="en-US" sz="2400" dirty="0">
                <a:solidFill>
                  <a:srgbClr val="FFFF00"/>
                </a:solidFill>
                <a:latin typeface="黑体" panose="02010609060101010101" pitchFamily="49" charset="-122"/>
                <a:ea typeface="黑体" panose="02010609060101010101" pitchFamily="49" charset="-122"/>
              </a:rPr>
              <a:t>            </a:t>
            </a:r>
            <a:r>
              <a:rPr lang="en-US" altLang="zh-CN" sz="2400" dirty="0" smtClean="0">
                <a:solidFill>
                  <a:srgbClr val="FFFF00"/>
                </a:solidFill>
                <a:latin typeface="黑体" panose="02010609060101010101" pitchFamily="49" charset="-122"/>
                <a:ea typeface="黑体" panose="02010609060101010101" pitchFamily="49" charset="-122"/>
              </a:rPr>
              <a:t>32ºC </a:t>
            </a:r>
            <a:r>
              <a:rPr lang="zh-CN" altLang="en-US" sz="2400" dirty="0">
                <a:solidFill>
                  <a:srgbClr val="FFFF00"/>
                </a:solidFill>
                <a:latin typeface="黑体" panose="02010609060101010101" pitchFamily="49" charset="-122"/>
                <a:ea typeface="黑体" panose="02010609060101010101" pitchFamily="49" charset="-122"/>
              </a:rPr>
              <a:t>～ </a:t>
            </a:r>
            <a:r>
              <a:rPr lang="en-US" altLang="zh-CN" sz="2400" dirty="0">
                <a:solidFill>
                  <a:srgbClr val="FFFF00"/>
                </a:solidFill>
                <a:latin typeface="黑体" panose="02010609060101010101" pitchFamily="49" charset="-122"/>
                <a:ea typeface="黑体" panose="02010609060101010101" pitchFamily="49" charset="-122"/>
              </a:rPr>
              <a:t>33ºC </a:t>
            </a:r>
            <a:r>
              <a:rPr lang="en-US" altLang="zh-CN" sz="2400" dirty="0">
                <a:solidFill>
                  <a:srgbClr val="FFFF00"/>
                </a:solidFill>
                <a:latin typeface="黑体" panose="02010609060101010101" pitchFamily="49" charset="-122"/>
                <a:ea typeface="黑体" panose="02010609060101010101" pitchFamily="49" charset="-122"/>
                <a:sym typeface="Wingdings 3" pitchFamily="18" charset="2"/>
              </a:rPr>
              <a:t></a:t>
            </a:r>
            <a:r>
              <a:rPr lang="en-US" altLang="zh-CN" sz="2400" dirty="0">
                <a:solidFill>
                  <a:srgbClr val="FFFF00"/>
                </a:solidFill>
                <a:latin typeface="黑体" panose="02010609060101010101" pitchFamily="49" charset="-122"/>
                <a:ea typeface="黑体" panose="02010609060101010101" pitchFamily="49" charset="-122"/>
              </a:rPr>
              <a:t> </a:t>
            </a:r>
            <a:r>
              <a:rPr lang="zh-CN" altLang="en-US" sz="2400" dirty="0" smtClean="0">
                <a:solidFill>
                  <a:srgbClr val="FFFF00"/>
                </a:solidFill>
                <a:latin typeface="黑体" panose="02010609060101010101" pitchFamily="49" charset="-122"/>
                <a:ea typeface="黑体" panose="02010609060101010101" pitchFamily="49" charset="-122"/>
              </a:rPr>
              <a:t>雌性</a:t>
            </a:r>
            <a:endParaRPr lang="en-US" altLang="zh-CN" sz="2400" dirty="0">
              <a:solidFill>
                <a:srgbClr val="FFFF00"/>
              </a:solidFill>
              <a:latin typeface="黑体" panose="02010609060101010101" pitchFamily="49" charset="-122"/>
              <a:ea typeface="黑体" panose="02010609060101010101" pitchFamily="49" charset="-122"/>
            </a:endParaRPr>
          </a:p>
          <a:p>
            <a:pPr eaLnBrk="1" hangingPunct="1">
              <a:lnSpc>
                <a:spcPct val="120000"/>
              </a:lnSpc>
            </a:pPr>
            <a:endParaRPr lang="en-US" altLang="zh-CN" sz="2000" dirty="0">
              <a:solidFill>
                <a:srgbClr val="FFFF00"/>
              </a:solidFill>
              <a:latin typeface="Comic Sans MS" panose="030F0702030302020204" pitchFamily="66" charset="0"/>
              <a:ea typeface="黑体" panose="02010609060101010101" pitchFamily="49" charset="-122"/>
            </a:endParaRPr>
          </a:p>
          <a:p>
            <a:pPr eaLnBrk="1" hangingPunct="1">
              <a:lnSpc>
                <a:spcPct val="150000"/>
              </a:lnSpc>
            </a:pPr>
            <a:endParaRPr lang="en-US" altLang="zh-CN" sz="2000" dirty="0">
              <a:solidFill>
                <a:srgbClr val="FFFF00"/>
              </a:solidFill>
              <a:latin typeface="Comic Sans MS" panose="030F0702030302020204" pitchFamily="66" charset="0"/>
              <a:ea typeface="黑体" panose="02010609060101010101" pitchFamily="49" charset="-122"/>
            </a:endParaRPr>
          </a:p>
          <a:p>
            <a:pPr eaLnBrk="1" hangingPunct="1">
              <a:lnSpc>
                <a:spcPct val="150000"/>
              </a:lnSpc>
            </a:pPr>
            <a:endParaRPr lang="en-US" altLang="zh-CN" sz="2000" dirty="0">
              <a:solidFill>
                <a:srgbClr val="FFFF00"/>
              </a:solidFill>
              <a:latin typeface="宋体" panose="02010600030101010101" pitchFamily="2" charset="-122"/>
            </a:endParaRPr>
          </a:p>
          <a:p>
            <a:pPr eaLnBrk="1" hangingPunct="1">
              <a:lnSpc>
                <a:spcPct val="150000"/>
              </a:lnSpc>
            </a:pPr>
            <a:endParaRPr lang="zh-CN" altLang="en-US" sz="2000" dirty="0">
              <a:solidFill>
                <a:srgbClr val="FFFF00"/>
              </a:solidFill>
              <a:latin typeface="宋体" panose="02010600030101010101" pitchFamily="2" charset="-122"/>
            </a:endParaRPr>
          </a:p>
        </p:txBody>
      </p:sp>
      <p:pic>
        <p:nvPicPr>
          <p:cNvPr id="58378" name="Picture 10" descr="C:\Documents and Settings\Administrator\桌面\20090724063713854.jpg"/>
          <p:cNvPicPr>
            <a:picLocks noChangeAspect="1" noChangeArrowheads="1"/>
          </p:cNvPicPr>
          <p:nvPr/>
        </p:nvPicPr>
        <p:blipFill>
          <a:blip r:embed="rId2" cstate="print"/>
          <a:srcRect/>
          <a:stretch>
            <a:fillRect/>
          </a:stretch>
        </p:blipFill>
        <p:spPr bwMode="auto">
          <a:xfrm>
            <a:off x="6172200" y="3099098"/>
            <a:ext cx="2419350" cy="1611016"/>
          </a:xfrm>
          <a:prstGeom prst="rect">
            <a:avLst/>
          </a:prstGeom>
          <a:noFill/>
          <a:ln w="9525">
            <a:noFill/>
            <a:miter lim="800000"/>
            <a:headEnd/>
            <a:tailEnd/>
          </a:ln>
        </p:spPr>
      </p:pic>
      <p:pic>
        <p:nvPicPr>
          <p:cNvPr id="58381" name="Picture 13" descr="C:\Documents and Settings\Administrator\桌面\20090724063713854.jpg"/>
          <p:cNvPicPr>
            <a:picLocks noChangeAspect="1" noChangeArrowheads="1"/>
          </p:cNvPicPr>
          <p:nvPr/>
        </p:nvPicPr>
        <p:blipFill>
          <a:blip r:embed="rId3" cstate="print"/>
          <a:srcRect/>
          <a:stretch>
            <a:fillRect/>
          </a:stretch>
        </p:blipFill>
        <p:spPr bwMode="auto">
          <a:xfrm>
            <a:off x="6172200" y="4876799"/>
            <a:ext cx="2429289" cy="1696379"/>
          </a:xfrm>
          <a:prstGeom prst="rect">
            <a:avLst/>
          </a:prstGeom>
          <a:noFill/>
          <a:ln w="9525">
            <a:noFill/>
            <a:miter lim="800000"/>
            <a:headEnd/>
            <a:tailEnd/>
          </a:ln>
        </p:spPr>
      </p:pic>
      <p:sp>
        <p:nvSpPr>
          <p:cNvPr id="5" name="矩形 4"/>
          <p:cNvSpPr/>
          <p:nvPr/>
        </p:nvSpPr>
        <p:spPr>
          <a:xfrm>
            <a:off x="2831939" y="228600"/>
            <a:ext cx="3972562" cy="523220"/>
          </a:xfrm>
          <a:prstGeom prst="rect">
            <a:avLst/>
          </a:prstGeom>
        </p:spPr>
        <p:txBody>
          <a:bodyPr wrap="none">
            <a:spAutoFit/>
          </a:bodyPr>
          <a:lstStyle/>
          <a:p>
            <a:pPr algn="just" eaLnBrk="1" hangingPunct="1">
              <a:spcBef>
                <a:spcPct val="50000"/>
              </a:spcBef>
            </a:pPr>
            <a:r>
              <a:rPr lang="en-US" altLang="zh-CN" sz="2800" b="1" dirty="0" smtClean="0">
                <a:solidFill>
                  <a:srgbClr val="FFFF00"/>
                </a:solidFill>
                <a:latin typeface="黑体" panose="02010609060101010101" pitchFamily="49" charset="-122"/>
                <a:ea typeface="黑体" panose="02010609060101010101" pitchFamily="49" charset="-122"/>
              </a:rPr>
              <a:t>5</a:t>
            </a:r>
            <a:r>
              <a:rPr lang="zh-CN" altLang="en-US" sz="2800" b="1" dirty="0" smtClean="0">
                <a:solidFill>
                  <a:srgbClr val="FFFF00"/>
                </a:solidFill>
                <a:latin typeface="黑体" panose="02010609060101010101" pitchFamily="49" charset="-122"/>
                <a:ea typeface="黑体" panose="02010609060101010101" pitchFamily="49" charset="-122"/>
              </a:rPr>
              <a:t>、环境因子与性别决定</a:t>
            </a:r>
            <a:endParaRPr lang="en-US" altLang="zh-CN" sz="2800" b="1"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7"/>
          <p:cNvSpPr>
            <a:spLocks noGrp="1"/>
          </p:cNvSpPr>
          <p:nvPr>
            <p:ph idx="4294967295"/>
          </p:nvPr>
        </p:nvSpPr>
        <p:spPr>
          <a:xfrm>
            <a:off x="2514600" y="228600"/>
            <a:ext cx="8229600" cy="990600"/>
          </a:xfrm>
        </p:spPr>
        <p:txBody>
          <a:bodyPr/>
          <a:lstStyle/>
          <a:p>
            <a:pPr>
              <a:buFontTx/>
              <a:buNone/>
            </a:pPr>
            <a:r>
              <a:rPr lang="en-US" altLang="zh-CN" b="1" smtClean="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4.2</a:t>
            </a:r>
            <a:r>
              <a:rPr lang="zh-CN" altLang="en-US" b="1" smtClean="0">
                <a:solidFill>
                  <a:srgbClr val="FFFF00"/>
                </a:solidFill>
                <a:latin typeface="华文楷体" panose="02010600040101010101" pitchFamily="2" charset="-122"/>
                <a:ea typeface="华文楷体" panose="02010600040101010101" pitchFamily="2" charset="-122"/>
                <a:cs typeface="Times New Roman" panose="02020603050405020304" pitchFamily="18" charset="0"/>
              </a:rPr>
              <a:t>　性连锁遗传分析</a:t>
            </a:r>
            <a:endParaRPr lang="zh-CN" altLang="en-US" sz="4000" smtClean="0">
              <a:solidFill>
                <a:srgbClr val="FFFF00"/>
              </a:solidFill>
              <a:latin typeface="华文楷体" panose="02010600040101010101" pitchFamily="2" charset="-122"/>
              <a:ea typeface="华文楷体" panose="02010600040101010101" pitchFamily="2" charset="-122"/>
              <a:cs typeface="Times New Roman" panose="02020603050405020304" pitchFamily="18" charset="0"/>
            </a:endParaRPr>
          </a:p>
          <a:p>
            <a:endParaRPr lang="zh-CN" altLang="en-US" smtClean="0">
              <a:ea typeface="华文楷体" panose="02010600040101010101" pitchFamily="2" charset="-122"/>
              <a:cs typeface="Times New Roman" panose="02020603050405020304" pitchFamily="18" charset="0"/>
            </a:endParaRPr>
          </a:p>
        </p:txBody>
      </p:sp>
      <p:sp>
        <p:nvSpPr>
          <p:cNvPr id="14339" name="TextBox 8"/>
          <p:cNvSpPr txBox="1">
            <a:spLocks noChangeArrowheads="1"/>
          </p:cNvSpPr>
          <p:nvPr/>
        </p:nvSpPr>
        <p:spPr bwMode="auto">
          <a:xfrm>
            <a:off x="609600" y="2743200"/>
            <a:ext cx="815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solidFill>
                <a:srgbClr val="FFFF00"/>
              </a:solidFill>
            </a:endParaRPr>
          </a:p>
        </p:txBody>
      </p:sp>
      <p:pic>
        <p:nvPicPr>
          <p:cNvPr id="14340" name="Picture 3" descr="gp68f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143000"/>
            <a:ext cx="4191000" cy="531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12"/>
          <p:cNvSpPr txBox="1">
            <a:spLocks noChangeArrowheads="1"/>
          </p:cNvSpPr>
          <p:nvPr/>
        </p:nvSpPr>
        <p:spPr bwMode="auto">
          <a:xfrm>
            <a:off x="5111750" y="1219200"/>
            <a:ext cx="4032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smtClean="0">
                <a:latin typeface="黑体" panose="02010609060101010101" pitchFamily="49" charset="-122"/>
                <a:ea typeface="黑体" panose="02010609060101010101" pitchFamily="49" charset="-122"/>
              </a:rPr>
              <a:t>遗传学模式生物</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基因组</a:t>
            </a:r>
            <a:r>
              <a:rPr lang="en-US" altLang="zh-CN" sz="2400" dirty="0">
                <a:latin typeface="黑体" panose="02010609060101010101" pitchFamily="49" charset="-122"/>
                <a:ea typeface="黑体" panose="02010609060101010101" pitchFamily="49" charset="-122"/>
              </a:rPr>
              <a:t>160M</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生活周期短， </a:t>
            </a:r>
            <a:r>
              <a:rPr lang="en-US" altLang="zh-CN" sz="2400" dirty="0">
                <a:latin typeface="黑体" panose="02010609060101010101" pitchFamily="49" charset="-122"/>
                <a:ea typeface="黑体" panose="02010609060101010101" pitchFamily="49" charset="-122"/>
              </a:rPr>
              <a:t>10</a:t>
            </a:r>
            <a:r>
              <a:rPr lang="zh-CN" altLang="en-US" sz="2400" dirty="0">
                <a:latin typeface="黑体" panose="02010609060101010101" pitchFamily="49" charset="-122"/>
                <a:ea typeface="黑体" panose="02010609060101010101" pitchFamily="49" charset="-122"/>
              </a:rPr>
              <a:t>天一个世代</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表型丰富</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3143250"/>
            <a:ext cx="3399495" cy="271959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52400" y="844826"/>
            <a:ext cx="8991600" cy="5127558"/>
          </a:xfrm>
          <a:prstGeom prst="rect">
            <a:avLst/>
          </a:prstGeom>
          <a:noFill/>
          <a:ln w="9525">
            <a:noFill/>
            <a:miter lim="800000"/>
          </a:ln>
        </p:spPr>
        <p:txBody>
          <a:bodyPr>
            <a:spAutoFit/>
          </a:bodyPr>
          <a:lstStyle/>
          <a:p>
            <a:pPr algn="just" eaLnBrk="1" hangingPunct="1">
              <a:spcBef>
                <a:spcPct val="50000"/>
              </a:spcBef>
            </a:pPr>
            <a:r>
              <a:rPr lang="en-US" altLang="zh-CN" sz="2000" dirty="0">
                <a:cs typeface="Times New Roman" panose="02020603050405020304" pitchFamily="18" charset="0"/>
              </a:rPr>
              <a:t>    </a:t>
            </a:r>
            <a:r>
              <a:rPr lang="zh-CN" altLang="en-US" sz="2000" dirty="0" smtClean="0">
                <a:latin typeface="Comic Sans MS" panose="030F0702030302020204" pitchFamily="66" charset="0"/>
                <a:ea typeface="黑体" panose="02010609060101010101" pitchFamily="49" charset="-122"/>
              </a:rPr>
              <a:t> </a:t>
            </a:r>
            <a:r>
              <a:rPr lang="zh-CN" altLang="en-US" sz="2000" dirty="0">
                <a:solidFill>
                  <a:srgbClr val="FFFF00"/>
                </a:solidFill>
                <a:latin typeface="Comic Sans MS" panose="030F0702030302020204" pitchFamily="66" charset="0"/>
                <a:ea typeface="黑体" panose="02010609060101010101" pitchFamily="49" charset="-122"/>
              </a:rPr>
              <a:t>19</a:t>
            </a:r>
            <a:r>
              <a:rPr lang="en-US" altLang="zh-CN" sz="2000" dirty="0">
                <a:solidFill>
                  <a:srgbClr val="FFFF00"/>
                </a:solidFill>
                <a:latin typeface="Comic Sans MS" panose="030F0702030302020204" pitchFamily="66" charset="0"/>
                <a:ea typeface="黑体" panose="02010609060101010101" pitchFamily="49" charset="-122"/>
              </a:rPr>
              <a:t>09</a:t>
            </a:r>
            <a:r>
              <a:rPr lang="zh-CN" altLang="en-US" sz="2000" dirty="0">
                <a:solidFill>
                  <a:srgbClr val="FFFF00"/>
                </a:solidFill>
                <a:latin typeface="Comic Sans MS" panose="030F0702030302020204" pitchFamily="66" charset="0"/>
                <a:ea typeface="黑体" panose="02010609060101010101" pitchFamily="49" charset="-122"/>
              </a:rPr>
              <a:t>年</a:t>
            </a:r>
            <a:r>
              <a:rPr lang="zh-CN" altLang="en-US" sz="2000" dirty="0" smtClean="0">
                <a:solidFill>
                  <a:srgbClr val="FFFF00"/>
                </a:solidFill>
                <a:latin typeface="Comic Sans MS" panose="030F0702030302020204" pitchFamily="66" charset="0"/>
                <a:ea typeface="黑体" panose="02010609060101010101" pitchFamily="49" charset="-122"/>
              </a:rPr>
              <a:t>，</a:t>
            </a:r>
            <a:r>
              <a:rPr lang="en-US" altLang="zh-CN" sz="2000" dirty="0" smtClean="0">
                <a:latin typeface="Comic Sans MS" panose="030F0702030302020204" pitchFamily="66" charset="0"/>
                <a:ea typeface="黑体" panose="02010609060101010101" pitchFamily="49" charset="-122"/>
                <a:cs typeface="Times New Roman" panose="02020603050405020304" pitchFamily="18" charset="0"/>
              </a:rPr>
              <a:t> </a:t>
            </a:r>
            <a:r>
              <a:rPr lang="en-US" altLang="zh-CN" sz="2000" dirty="0" err="1"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T.H.Morgan</a:t>
            </a:r>
            <a:r>
              <a:rPr lang="zh-CN" altLang="en-US" sz="2000" dirty="0" smtClean="0">
                <a:solidFill>
                  <a:srgbClr val="FFFF00"/>
                </a:solidFill>
                <a:latin typeface="Comic Sans MS" panose="030F0702030302020204" pitchFamily="66" charset="0"/>
                <a:ea typeface="黑体" panose="02010609060101010101" pitchFamily="49" charset="-122"/>
              </a:rPr>
              <a:t>发现</a:t>
            </a:r>
            <a:r>
              <a:rPr lang="zh-CN" altLang="en-US" sz="2000" dirty="0">
                <a:solidFill>
                  <a:srgbClr val="FFFF00"/>
                </a:solidFill>
                <a:latin typeface="Comic Sans MS" panose="030F0702030302020204" pitchFamily="66" charset="0"/>
                <a:ea typeface="黑体" panose="02010609060101010101" pitchFamily="49" charset="-122"/>
              </a:rPr>
              <a:t>一</a:t>
            </a:r>
            <a:r>
              <a:rPr lang="zh-CN" altLang="en-US" sz="2000" dirty="0" smtClean="0">
                <a:solidFill>
                  <a:srgbClr val="FFFF00"/>
                </a:solidFill>
                <a:latin typeface="Comic Sans MS" panose="030F0702030302020204" pitchFamily="66" charset="0"/>
                <a:ea typeface="黑体" panose="02010609060101010101" pitchFamily="49" charset="-122"/>
              </a:rPr>
              <a:t>只白眼雄蝇  </a:t>
            </a:r>
            <a:r>
              <a:rPr lang="zh-CN" altLang="en-US" sz="2000" dirty="0">
                <a:solidFill>
                  <a:srgbClr val="FFFF00"/>
                </a:solidFill>
                <a:latin typeface="Comic Sans MS" panose="030F0702030302020204" pitchFamily="66" charset="0"/>
                <a:ea typeface="黑体" panose="02010609060101010101" pitchFamily="49" charset="-122"/>
              </a:rPr>
              <a:t>（突变型）</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通过对此白眼突变型的研究，发现了</a:t>
            </a:r>
            <a:r>
              <a:rPr lang="en-US" altLang="zh-CN" sz="2000" dirty="0">
                <a:latin typeface="Comic Sans MS" panose="030F0702030302020204" pitchFamily="66" charset="0"/>
                <a:ea typeface="黑体" panose="02010609060101010101" pitchFamily="49" charset="-122"/>
              </a:rPr>
              <a:t>X</a:t>
            </a:r>
            <a:r>
              <a:rPr lang="zh-CN" altLang="en-US" sz="2000" dirty="0">
                <a:latin typeface="Comic Sans MS" panose="030F0702030302020204" pitchFamily="66" charset="0"/>
                <a:ea typeface="黑体" panose="02010609060101010101" pitchFamily="49" charset="-122"/>
              </a:rPr>
              <a:t>染色体上的隐性基因及伴性遗传。</a:t>
            </a:r>
            <a:endParaRPr lang="en-US" altLang="zh-CN" sz="2000" dirty="0">
              <a:latin typeface="Comic Sans MS" panose="030F0702030302020204" pitchFamily="66" charset="0"/>
              <a:ea typeface="黑体" panose="02010609060101010101" pitchFamily="49" charset="-122"/>
            </a:endParaRPr>
          </a:p>
          <a:p>
            <a:pPr eaLnBrk="1" hangingPunct="1">
              <a:lnSpc>
                <a:spcPct val="80000"/>
              </a:lnSpc>
              <a:spcBef>
                <a:spcPct val="50000"/>
              </a:spcBef>
            </a:pPr>
            <a:r>
              <a:rPr lang="zh-CN" altLang="en-US" sz="2400" dirty="0">
                <a:solidFill>
                  <a:srgbClr val="FFFF00"/>
                </a:solidFill>
                <a:latin typeface="Comic Sans MS" panose="030F0702030302020204" pitchFamily="66" charset="0"/>
                <a:ea typeface="黑体" panose="02010609060101010101" pitchFamily="49" charset="-122"/>
              </a:rPr>
              <a:t>          </a:t>
            </a:r>
            <a:r>
              <a:rPr lang="zh-CN" altLang="en-US" sz="2400" dirty="0" smtClean="0">
                <a:solidFill>
                  <a:srgbClr val="FFFF00"/>
                </a:solidFill>
                <a:latin typeface="Comic Sans MS" panose="030F0702030302020204" pitchFamily="66" charset="0"/>
                <a:ea typeface="黑体" panose="02010609060101010101" pitchFamily="49" charset="-122"/>
              </a:rPr>
              <a:t> </a:t>
            </a:r>
            <a:r>
              <a:rPr lang="en-US" altLang="zh-CN" sz="2400" dirty="0">
                <a:solidFill>
                  <a:srgbClr val="FFFF00"/>
                </a:solidFill>
                <a:latin typeface="Comic Sans MS" panose="030F0702030302020204" pitchFamily="66" charset="0"/>
                <a:ea typeface="黑体" panose="02010609060101010101" pitchFamily="49" charset="-122"/>
              </a:rPr>
              <a:t>P        ♀</a:t>
            </a:r>
            <a:r>
              <a:rPr lang="zh-CN" altLang="en-US" sz="2400" dirty="0">
                <a:solidFill>
                  <a:srgbClr val="FFFF00"/>
                </a:solidFill>
                <a:latin typeface="Comic Sans MS" panose="030F0702030302020204" pitchFamily="66" charset="0"/>
                <a:ea typeface="黑体" panose="02010609060101010101" pitchFamily="49" charset="-122"/>
              </a:rPr>
              <a:t>红眼    ×   白眼♂</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sym typeface="Wingdings 3" pitchFamily="18" charset="2"/>
              </a:rPr>
              <a:t>       </a:t>
            </a:r>
            <a:r>
              <a:rPr lang="zh-CN" altLang="en-US" sz="2000" dirty="0" smtClean="0">
                <a:latin typeface="Comic Sans MS" panose="030F0702030302020204" pitchFamily="66" charset="0"/>
                <a:ea typeface="黑体" panose="02010609060101010101" pitchFamily="49" charset="-122"/>
                <a:sym typeface="Wingdings 3" pitchFamily="18" charset="2"/>
              </a:rPr>
              <a:t>                                    </a:t>
            </a:r>
            <a:r>
              <a:rPr lang="zh-CN" altLang="en-US" sz="2000" dirty="0">
                <a:latin typeface="Comic Sans MS" panose="030F0702030302020204" pitchFamily="66" charset="0"/>
                <a:ea typeface="黑体" panose="02010609060101010101" pitchFamily="49" charset="-122"/>
                <a:sym typeface="Wingdings 3" pitchFamily="18" charset="2"/>
              </a:rPr>
              <a:t></a:t>
            </a:r>
            <a:r>
              <a:rPr lang="zh-CN" altLang="en-US" sz="2000" dirty="0">
                <a:latin typeface="Comic Sans MS" panose="030F0702030302020204" pitchFamily="66" charset="0"/>
                <a:ea typeface="黑体" panose="02010609060101010101" pitchFamily="49" charset="-122"/>
              </a:rPr>
              <a:t> </a:t>
            </a:r>
            <a:endParaRPr lang="en-US" altLang="zh-CN" sz="2000" dirty="0">
              <a:latin typeface="Comic Sans MS" panose="030F0702030302020204" pitchFamily="66" charset="0"/>
              <a:ea typeface="黑体" panose="02010609060101010101" pitchFamily="49" charset="-122"/>
            </a:endParaRPr>
          </a:p>
          <a:p>
            <a:pPr algn="just" eaLnBrk="1" hangingPunct="1">
              <a:lnSpc>
                <a:spcPct val="80000"/>
              </a:lnSpc>
              <a:spcBef>
                <a:spcPct val="50000"/>
              </a:spcBef>
            </a:pPr>
            <a:r>
              <a:rPr lang="en-US" altLang="zh-CN" sz="2000" dirty="0">
                <a:latin typeface="Comic Sans MS" panose="030F0702030302020204" pitchFamily="66" charset="0"/>
                <a:ea typeface="黑体" panose="02010609060101010101" pitchFamily="49" charset="-122"/>
              </a:rPr>
              <a:t>   </a:t>
            </a:r>
            <a:r>
              <a:rPr lang="en-US" altLang="zh-CN" sz="2000" dirty="0" smtClean="0">
                <a:latin typeface="Comic Sans MS" panose="030F0702030302020204" pitchFamily="66" charset="0"/>
                <a:ea typeface="黑体" panose="02010609060101010101" pitchFamily="49" charset="-122"/>
              </a:rPr>
              <a:t>          </a:t>
            </a:r>
            <a:r>
              <a:rPr lang="en-US" altLang="zh-CN" sz="2000" dirty="0">
                <a:latin typeface="Comic Sans MS" panose="030F0702030302020204" pitchFamily="66" charset="0"/>
                <a:ea typeface="黑体" panose="02010609060101010101" pitchFamily="49" charset="-122"/>
              </a:rPr>
              <a:t>F</a:t>
            </a:r>
            <a:r>
              <a:rPr lang="en-US" altLang="zh-CN" sz="2000" baseline="-30000" dirty="0">
                <a:latin typeface="Comic Sans MS" panose="030F0702030302020204" pitchFamily="66" charset="0"/>
                <a:ea typeface="黑体" panose="02010609060101010101" pitchFamily="49" charset="-122"/>
              </a:rPr>
              <a:t>1</a:t>
            </a:r>
            <a:r>
              <a:rPr lang="en-US" altLang="zh-CN" sz="20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红眼  （♀ ♂）</a:t>
            </a:r>
            <a:endParaRPr lang="en-US" altLang="zh-CN" sz="2000" dirty="0">
              <a:latin typeface="Comic Sans MS" panose="030F0702030302020204" pitchFamily="66" charset="0"/>
              <a:ea typeface="黑体" panose="02010609060101010101" pitchFamily="49" charset="-122"/>
            </a:endParaRP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sym typeface="Wingdings 3" pitchFamily="18" charset="2"/>
              </a:rPr>
              <a:t>   </a:t>
            </a:r>
            <a:r>
              <a:rPr lang="zh-CN" altLang="en-US" sz="2000" dirty="0" smtClean="0">
                <a:latin typeface="Comic Sans MS" panose="030F0702030302020204" pitchFamily="66" charset="0"/>
                <a:ea typeface="黑体" panose="02010609060101010101" pitchFamily="49" charset="-122"/>
                <a:sym typeface="Wingdings 3" pitchFamily="18" charset="2"/>
              </a:rPr>
              <a:t>                                        </a:t>
            </a:r>
            <a:r>
              <a:rPr lang="zh-CN" altLang="en-US" sz="2000" dirty="0">
                <a:latin typeface="Comic Sans MS" panose="030F0702030302020204" pitchFamily="66" charset="0"/>
                <a:ea typeface="黑体" panose="02010609060101010101" pitchFamily="49" charset="-122"/>
                <a:sym typeface="Wingdings 3" pitchFamily="18" charset="2"/>
              </a:rPr>
              <a:t></a:t>
            </a:r>
            <a:endParaRPr lang="zh-CN" altLang="en-US" sz="2000" dirty="0">
              <a:latin typeface="Comic Sans MS" panose="030F0702030302020204" pitchFamily="66" charset="0"/>
              <a:ea typeface="黑体" panose="02010609060101010101" pitchFamily="49" charset="-122"/>
            </a:endParaRP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a:t>
            </a:r>
            <a:r>
              <a:rPr lang="zh-CN" altLang="en-US" sz="2000" dirty="0" smtClean="0">
                <a:latin typeface="Comic Sans MS" panose="030F0702030302020204" pitchFamily="66" charset="0"/>
                <a:ea typeface="黑体" panose="02010609060101010101" pitchFamily="49" charset="-122"/>
              </a:rPr>
              <a:t>  </a:t>
            </a:r>
            <a:r>
              <a:rPr lang="en-US" altLang="zh-CN" sz="2000" dirty="0">
                <a:latin typeface="Comic Sans MS" panose="030F0702030302020204" pitchFamily="66" charset="0"/>
                <a:ea typeface="黑体" panose="02010609060101010101" pitchFamily="49" charset="-122"/>
              </a:rPr>
              <a:t>F</a:t>
            </a:r>
            <a:r>
              <a:rPr lang="en-US" altLang="zh-CN" sz="2000" baseline="-30000" dirty="0">
                <a:latin typeface="Comic Sans MS" panose="030F0702030302020204" pitchFamily="66" charset="0"/>
                <a:ea typeface="黑体" panose="02010609060101010101" pitchFamily="49" charset="-122"/>
              </a:rPr>
              <a:t>2</a:t>
            </a:r>
            <a:r>
              <a:rPr lang="en-US" altLang="zh-CN" sz="2000" dirty="0">
                <a:latin typeface="Comic Sans MS" panose="030F0702030302020204" pitchFamily="66" charset="0"/>
                <a:ea typeface="黑体" panose="02010609060101010101" pitchFamily="49" charset="-122"/>
              </a:rPr>
              <a:t>      </a:t>
            </a:r>
            <a:r>
              <a:rPr lang="zh-CN" altLang="en-US" sz="2000" dirty="0">
                <a:latin typeface="Comic Sans MS" panose="030F0702030302020204" pitchFamily="66" charset="0"/>
                <a:ea typeface="黑体" panose="02010609060101010101" pitchFamily="49" charset="-122"/>
              </a:rPr>
              <a:t>红眼 ♀ 、红眼♀ 、红眼 ♂ 、   白眼♂</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如果不考虑性别   红眼：白眼＝3：1，红眼  ： 白眼  ＝1：1(雄)</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a:t>
            </a:r>
            <a:r>
              <a:rPr lang="zh-CN" altLang="en-US" sz="2000" dirty="0">
                <a:solidFill>
                  <a:srgbClr val="FFFF00"/>
                </a:solidFill>
                <a:latin typeface="Comic Sans MS" panose="030F0702030302020204" pitchFamily="66" charset="0"/>
                <a:ea typeface="黑体" panose="02010609060101010101" pitchFamily="49" charset="-122"/>
              </a:rPr>
              <a:t>与一般孟德尔比数不同之点是白眼全是雄蝇</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另外，</a:t>
            </a:r>
            <a:r>
              <a:rPr lang="en-US" altLang="zh-CN" sz="2000" dirty="0">
                <a:latin typeface="Comic Sans MS" panose="030F0702030302020204" pitchFamily="66" charset="0"/>
                <a:ea typeface="黑体" panose="02010609060101010101" pitchFamily="49" charset="-122"/>
              </a:rPr>
              <a:t>Morgan</a:t>
            </a:r>
            <a:r>
              <a:rPr lang="zh-CN" altLang="en-US" sz="2000" dirty="0">
                <a:latin typeface="Comic Sans MS" panose="030F0702030302020204" pitchFamily="66" charset="0"/>
                <a:ea typeface="黑体" panose="02010609060101010101" pitchFamily="49" charset="-122"/>
              </a:rPr>
              <a:t>也做了回交试验：</a:t>
            </a: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用最初出现的那只白眼雄蝇和它的红眼女儿交配，结果产生</a:t>
            </a:r>
            <a:r>
              <a:rPr lang="zh-CN" altLang="en-US" dirty="0">
                <a:latin typeface="Comic Sans MS" panose="030F0702030302020204" pitchFamily="66" charset="0"/>
                <a:ea typeface="黑体" panose="02010609060101010101" pitchFamily="49" charset="-122"/>
              </a:rPr>
              <a:t>：</a:t>
            </a:r>
          </a:p>
          <a:p>
            <a:pPr algn="just" eaLnBrk="1" hangingPunct="1">
              <a:spcBef>
                <a:spcPct val="50000"/>
              </a:spcBef>
            </a:pPr>
            <a:r>
              <a:rPr lang="zh-CN" altLang="en-US" dirty="0">
                <a:latin typeface="Comic Sans MS" panose="030F0702030302020204" pitchFamily="66" charset="0"/>
                <a:ea typeface="黑体" panose="02010609060101010101" pitchFamily="49" charset="-122"/>
              </a:rPr>
              <a:t>                                      </a:t>
            </a:r>
            <a:r>
              <a:rPr lang="zh-CN" altLang="en-US" dirty="0">
                <a:solidFill>
                  <a:srgbClr val="FFFF00"/>
                </a:solidFill>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白眼♂ </a:t>
            </a:r>
            <a:r>
              <a:rPr lang="en-US" altLang="zh-CN" sz="2800" dirty="0" smtClean="0">
                <a:solidFill>
                  <a:srgbClr val="FFFF00"/>
                </a:solidFill>
                <a:latin typeface="Comic Sans MS" panose="030F0702030302020204" pitchFamily="66" charset="0"/>
                <a:ea typeface="黑体" panose="02010609060101010101" pitchFamily="49" charset="-122"/>
              </a:rPr>
              <a:t>×F</a:t>
            </a:r>
            <a:r>
              <a:rPr lang="en-US" altLang="zh-CN" sz="2800" baseline="-30000" dirty="0" smtClean="0">
                <a:solidFill>
                  <a:srgbClr val="FFFF00"/>
                </a:solidFill>
                <a:latin typeface="Comic Sans MS" panose="030F0702030302020204" pitchFamily="66" charset="0"/>
                <a:ea typeface="黑体" panose="02010609060101010101" pitchFamily="49" charset="-122"/>
              </a:rPr>
              <a:t>1 </a:t>
            </a:r>
            <a:r>
              <a:rPr lang="zh-CN" altLang="en-US" sz="2800" dirty="0" smtClean="0">
                <a:solidFill>
                  <a:srgbClr val="FFFF00"/>
                </a:solidFill>
                <a:latin typeface="Comic Sans MS" panose="030F0702030302020204" pitchFamily="66" charset="0"/>
                <a:ea typeface="黑体" panose="02010609060101010101" pitchFamily="49" charset="-122"/>
              </a:rPr>
              <a:t>红眼 ♀</a:t>
            </a:r>
            <a:r>
              <a:rPr lang="en-US" altLang="zh-CN" sz="2800" dirty="0" smtClean="0">
                <a:solidFill>
                  <a:srgbClr val="FFFF00"/>
                </a:solidFill>
                <a:latin typeface="Comic Sans MS" panose="030F0702030302020204" pitchFamily="66" charset="0"/>
                <a:ea typeface="黑体" panose="02010609060101010101" pitchFamily="49" charset="-122"/>
              </a:rPr>
              <a:t>  </a:t>
            </a:r>
            <a:r>
              <a:rPr lang="en-US" altLang="zh-CN" sz="2800" dirty="0" smtClean="0">
                <a:solidFill>
                  <a:srgbClr val="FFFF00"/>
                </a:solidFill>
                <a:latin typeface="Comic Sans MS" panose="030F0702030302020204" pitchFamily="66" charset="0"/>
                <a:ea typeface="黑体" panose="02010609060101010101" pitchFamily="49" charset="-122"/>
                <a:sym typeface="Wingdings 3" pitchFamily="18" charset="2"/>
              </a:rPr>
              <a:t></a:t>
            </a:r>
            <a:r>
              <a:rPr lang="en-US" altLang="zh-CN" sz="2000" dirty="0" smtClean="0">
                <a:solidFill>
                  <a:srgbClr val="FFFF00"/>
                </a:solidFill>
                <a:latin typeface="Comic Sans MS" panose="030F0702030302020204" pitchFamily="66" charset="0"/>
                <a:ea typeface="黑体" panose="02010609060101010101" pitchFamily="49" charset="-122"/>
              </a:rPr>
              <a:t>  </a:t>
            </a:r>
            <a:r>
              <a:rPr lang="en-US" altLang="zh-CN" sz="2000" b="1" dirty="0" smtClean="0">
                <a:cs typeface="Times New Roman" panose="02020603050405020304" pitchFamily="18" charset="0"/>
              </a:rPr>
              <a:t>                        </a:t>
            </a:r>
            <a:endParaRPr lang="en-US" altLang="zh-CN" sz="2000" b="1" dirty="0">
              <a:cs typeface="Times New Roman" panose="02020603050405020304" pitchFamily="18" charset="0"/>
            </a:endParaRPr>
          </a:p>
        </p:txBody>
      </p:sp>
      <p:sp>
        <p:nvSpPr>
          <p:cNvPr id="13315" name="AutoShape 4"/>
          <p:cNvSpPr/>
          <p:nvPr/>
        </p:nvSpPr>
        <p:spPr bwMode="auto">
          <a:xfrm>
            <a:off x="7016750" y="5219700"/>
            <a:ext cx="76200" cy="1295400"/>
          </a:xfrm>
          <a:prstGeom prst="leftBrace">
            <a:avLst>
              <a:gd name="adj1" fmla="val 141667"/>
              <a:gd name="adj2" fmla="val 50000"/>
            </a:avLst>
          </a:prstGeom>
          <a:noFill/>
          <a:ln w="28575">
            <a:solidFill>
              <a:schemeClr val="tx1"/>
            </a:solidFill>
            <a:round/>
          </a:ln>
        </p:spPr>
        <p:txBody>
          <a:bodyPr wrap="none" anchor="ctr"/>
          <a:lstStyle/>
          <a:p>
            <a:pPr algn="ctr" eaLnBrk="1" hangingPunct="1"/>
            <a:endParaRPr lang="zh-CN" altLang="en-US" sz="2000"/>
          </a:p>
        </p:txBody>
      </p:sp>
      <p:sp>
        <p:nvSpPr>
          <p:cNvPr id="13316" name="Text Box 5"/>
          <p:cNvSpPr txBox="1">
            <a:spLocks noChangeArrowheads="1"/>
          </p:cNvSpPr>
          <p:nvPr/>
        </p:nvSpPr>
        <p:spPr bwMode="auto">
          <a:xfrm>
            <a:off x="5029200" y="4572000"/>
            <a:ext cx="1447800" cy="366713"/>
          </a:xfrm>
          <a:prstGeom prst="rect">
            <a:avLst/>
          </a:prstGeom>
          <a:noFill/>
          <a:ln w="9525">
            <a:noFill/>
            <a:miter lim="800000"/>
          </a:ln>
        </p:spPr>
        <p:txBody>
          <a:bodyPr>
            <a:spAutoFit/>
          </a:bodyPr>
          <a:lstStyle/>
          <a:p>
            <a:pPr algn="just" eaLnBrk="1" hangingPunct="1">
              <a:spcBef>
                <a:spcPct val="50000"/>
              </a:spcBef>
            </a:pPr>
            <a:r>
              <a:rPr lang="zh-CN" altLang="en-US" b="1">
                <a:cs typeface="Times New Roman" panose="02020603050405020304" pitchFamily="18" charset="0"/>
              </a:rPr>
              <a:t>                                </a:t>
            </a:r>
            <a:endParaRPr lang="zh-CN" altLang="en-US" sz="2000">
              <a:latin typeface="Tahoma" panose="020B0604030504040204" pitchFamily="34" charset="0"/>
            </a:endParaRPr>
          </a:p>
        </p:txBody>
      </p:sp>
      <p:sp>
        <p:nvSpPr>
          <p:cNvPr id="13317" name="Text Box 6"/>
          <p:cNvSpPr txBox="1">
            <a:spLocks noChangeArrowheads="1"/>
          </p:cNvSpPr>
          <p:nvPr/>
        </p:nvSpPr>
        <p:spPr bwMode="auto">
          <a:xfrm>
            <a:off x="2703513" y="4648200"/>
            <a:ext cx="954087" cy="1752600"/>
          </a:xfrm>
          <a:prstGeom prst="rect">
            <a:avLst/>
          </a:prstGeom>
          <a:noFill/>
          <a:ln w="9525">
            <a:noFill/>
            <a:miter lim="800000"/>
          </a:ln>
        </p:spPr>
        <p:txBody>
          <a:bodyPr vert="eaVert">
            <a:spAutoFit/>
          </a:bodyPr>
          <a:lstStyle/>
          <a:p>
            <a:pPr algn="just" eaLnBrk="1" hangingPunct="1">
              <a:spcBef>
                <a:spcPct val="50000"/>
              </a:spcBef>
            </a:pPr>
            <a:endParaRPr lang="zh-CN" altLang="en-US" sz="2000">
              <a:latin typeface="Tahoma" panose="020B0604030504040204" pitchFamily="34" charset="0"/>
            </a:endParaRPr>
          </a:p>
          <a:p>
            <a:pPr eaLnBrk="1" hangingPunct="1">
              <a:spcBef>
                <a:spcPct val="50000"/>
              </a:spcBef>
            </a:pPr>
            <a:endParaRPr lang="zh-CN" altLang="en-US" sz="2000">
              <a:latin typeface="Tahoma" panose="020B0604030504040204" pitchFamily="34" charset="0"/>
            </a:endParaRPr>
          </a:p>
        </p:txBody>
      </p:sp>
      <p:sp>
        <p:nvSpPr>
          <p:cNvPr id="6151" name="Text Box 7"/>
          <p:cNvSpPr txBox="1">
            <a:spLocks noChangeArrowheads="1"/>
          </p:cNvSpPr>
          <p:nvPr/>
        </p:nvSpPr>
        <p:spPr bwMode="auto">
          <a:xfrm>
            <a:off x="5257800" y="5105400"/>
            <a:ext cx="3597704" cy="1524000"/>
          </a:xfrm>
          <a:prstGeom prst="rect">
            <a:avLst/>
          </a:prstGeom>
          <a:noFill/>
          <a:ln w="9525">
            <a:noFill/>
            <a:miter lim="800000"/>
          </a:ln>
        </p:spPr>
        <p:txBody>
          <a:bodyPr wrap="square">
            <a:spAutoFit/>
          </a:bodyPr>
          <a:lstStyle/>
          <a:p>
            <a:pPr algn="just" eaLnBrk="1" hangingPunct="1">
              <a:spcBef>
                <a:spcPct val="50000"/>
              </a:spcBef>
            </a:pPr>
            <a:r>
              <a:rPr lang="zh-CN" altLang="en-US" b="1" dirty="0">
                <a:cs typeface="Times New Roman" panose="02020603050405020304" pitchFamily="18" charset="0"/>
              </a:rPr>
              <a:t>                                </a:t>
            </a:r>
            <a:r>
              <a:rPr lang="zh-CN" altLang="en-US" sz="1600" dirty="0">
                <a:latin typeface="Comic Sans MS" panose="030F0702030302020204" pitchFamily="66" charset="0"/>
                <a:ea typeface="黑体" panose="02010609060101010101" pitchFamily="49" charset="-122"/>
                <a:cs typeface="Times New Roman" panose="02020603050405020304" pitchFamily="18" charset="0"/>
              </a:rPr>
              <a:t>1/4</a:t>
            </a:r>
            <a:r>
              <a:rPr lang="zh-CN" altLang="en-US" sz="1600" dirty="0">
                <a:latin typeface="Comic Sans MS" panose="030F0702030302020204" pitchFamily="66" charset="0"/>
                <a:ea typeface="黑体" panose="02010609060101010101" pitchFamily="49" charset="-122"/>
              </a:rPr>
              <a:t>红眼雌蝇</a:t>
            </a:r>
          </a:p>
          <a:p>
            <a:pPr algn="just" eaLnBrk="1" hangingPunct="1">
              <a:spcBef>
                <a:spcPct val="50000"/>
              </a:spcBef>
            </a:pPr>
            <a:r>
              <a:rPr lang="zh-CN" altLang="en-US" sz="1600" dirty="0">
                <a:latin typeface="Comic Sans MS" panose="030F0702030302020204" pitchFamily="66" charset="0"/>
                <a:ea typeface="黑体" panose="02010609060101010101" pitchFamily="49" charset="-122"/>
              </a:rPr>
              <a:t>                                 1/4红眼雄蝇</a:t>
            </a:r>
          </a:p>
          <a:p>
            <a:pPr algn="just" eaLnBrk="1" hangingPunct="1">
              <a:spcBef>
                <a:spcPct val="50000"/>
              </a:spcBef>
            </a:pPr>
            <a:r>
              <a:rPr lang="zh-CN" altLang="en-US" sz="1600" dirty="0">
                <a:latin typeface="Comic Sans MS" panose="030F0702030302020204" pitchFamily="66" charset="0"/>
                <a:ea typeface="黑体" panose="02010609060101010101" pitchFamily="49" charset="-122"/>
              </a:rPr>
              <a:t>                                 1/4白眼雄蝇</a:t>
            </a:r>
          </a:p>
          <a:p>
            <a:pPr algn="just" eaLnBrk="1" hangingPunct="1">
              <a:spcBef>
                <a:spcPct val="50000"/>
              </a:spcBef>
            </a:pPr>
            <a:r>
              <a:rPr lang="zh-CN" altLang="en-US" sz="1600" dirty="0">
                <a:latin typeface="Comic Sans MS" panose="030F0702030302020204" pitchFamily="66" charset="0"/>
                <a:ea typeface="黑体" panose="02010609060101010101" pitchFamily="49" charset="-122"/>
              </a:rPr>
              <a:t>                                 </a:t>
            </a:r>
            <a:r>
              <a:rPr lang="zh-CN" altLang="en-US" b="1" dirty="0">
                <a:solidFill>
                  <a:srgbClr val="FFFF00"/>
                </a:solidFill>
                <a:latin typeface="Comic Sans MS" panose="030F0702030302020204" pitchFamily="66" charset="0"/>
                <a:ea typeface="黑体" panose="02010609060101010101" pitchFamily="49" charset="-122"/>
              </a:rPr>
              <a:t>1/4白眼雌蝇</a:t>
            </a:r>
          </a:p>
        </p:txBody>
      </p:sp>
      <p:sp>
        <p:nvSpPr>
          <p:cNvPr id="13319" name="标题 6"/>
          <p:cNvSpPr txBox="1"/>
          <p:nvPr/>
        </p:nvSpPr>
        <p:spPr bwMode="auto">
          <a:xfrm>
            <a:off x="1676400" y="228600"/>
            <a:ext cx="7010400" cy="609600"/>
          </a:xfrm>
          <a:prstGeom prst="rect">
            <a:avLst/>
          </a:prstGeom>
          <a:noFill/>
          <a:ln w="9525">
            <a:noFill/>
            <a:miter lim="800000"/>
          </a:ln>
        </p:spPr>
        <p:txBody>
          <a:bodyPr/>
          <a:lstStyle/>
          <a:p>
            <a:r>
              <a:rPr lang="en-US" altLang="zh-CN"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4.2.1</a:t>
            </a:r>
            <a:r>
              <a:rPr lang="zh-CN" altLang="en-US" sz="28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　黑腹果蝇的伴性遗传分析</a:t>
            </a:r>
            <a:r>
              <a:rPr lang="zh-CN" altLang="en-US" sz="60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t/>
            </a:r>
            <a:br>
              <a:rPr lang="zh-CN" altLang="en-US" sz="6000" dirty="0">
                <a:solidFill>
                  <a:srgbClr val="FFFF00"/>
                </a:solidFill>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8" descr="thA6GZKH1M.jpg"/>
          <p:cNvPicPr>
            <a:picLocks noChangeAspect="1"/>
          </p:cNvPicPr>
          <p:nvPr/>
        </p:nvPicPr>
        <p:blipFill>
          <a:blip r:embed="rId2" cstate="print"/>
          <a:srcRect/>
          <a:stretch>
            <a:fillRect/>
          </a:stretch>
        </p:blipFill>
        <p:spPr bwMode="auto">
          <a:xfrm>
            <a:off x="5562600" y="1752600"/>
            <a:ext cx="3292904" cy="1558925"/>
          </a:xfrm>
          <a:prstGeom prst="rect">
            <a:avLst/>
          </a:prstGeom>
          <a:noFill/>
          <a:ln w="9525">
            <a:noFill/>
            <a:miter lim="800000"/>
            <a:headEnd/>
            <a:tailEnd/>
          </a:ln>
        </p:spPr>
      </p:pic>
      <p:sp>
        <p:nvSpPr>
          <p:cNvPr id="9" name="TextBox 8"/>
          <p:cNvSpPr txBox="1"/>
          <p:nvPr/>
        </p:nvSpPr>
        <p:spPr>
          <a:xfrm>
            <a:off x="457200" y="1752600"/>
            <a:ext cx="492443" cy="461665"/>
          </a:xfrm>
          <a:prstGeom prst="rect">
            <a:avLst/>
          </a:prstGeom>
          <a:noFill/>
        </p:spPr>
        <p:txBody>
          <a:bodyPr wrap="none" rtlCol="0">
            <a:spAutoFit/>
          </a:bodyPr>
          <a:lstStyle/>
          <a:p>
            <a:r>
              <a:rPr lang="zh-CN" altLang="en-US" sz="2400" dirty="0" smtClean="0">
                <a:latin typeface="宋体" panose="02010600030101010101" pitchFamily="2" charset="-122"/>
                <a:ea typeface="宋体" panose="02010600030101010101" pitchFamily="2" charset="-122"/>
              </a:rPr>
              <a:t>①</a:t>
            </a:r>
            <a:endParaRPr lang="zh-CN" altLang="en-US" sz="2400" dirty="0"/>
          </a:p>
        </p:txBody>
      </p:sp>
      <p:sp>
        <p:nvSpPr>
          <p:cNvPr id="10" name="TextBox 9"/>
          <p:cNvSpPr txBox="1"/>
          <p:nvPr/>
        </p:nvSpPr>
        <p:spPr>
          <a:xfrm>
            <a:off x="457200" y="5486400"/>
            <a:ext cx="492443" cy="461665"/>
          </a:xfrm>
          <a:prstGeom prst="rect">
            <a:avLst/>
          </a:prstGeom>
          <a:noFill/>
        </p:spPr>
        <p:txBody>
          <a:bodyPr wrap="none" rtlCol="0">
            <a:spAutoFit/>
          </a:bodyPr>
          <a:lstStyle/>
          <a:p>
            <a:r>
              <a:rPr lang="zh-CN" altLang="en-US" sz="2400" dirty="0" smtClean="0">
                <a:latin typeface="宋体" panose="02010600030101010101" pitchFamily="2" charset="-122"/>
                <a:ea typeface="宋体" panose="02010600030101010101" pitchFamily="2" charset="-122"/>
              </a:rPr>
              <a:t>②</a:t>
            </a:r>
            <a:endParaRPr lang="zh-CN" altLang="en-US" sz="2400" dirty="0"/>
          </a:p>
        </p:txBody>
      </p:sp>
      <p:sp>
        <p:nvSpPr>
          <p:cNvPr id="2" name="文本框 1"/>
          <p:cNvSpPr txBox="1"/>
          <p:nvPr/>
        </p:nvSpPr>
        <p:spPr>
          <a:xfrm>
            <a:off x="1066800" y="6189297"/>
            <a:ext cx="4801314" cy="461665"/>
          </a:xfrm>
          <a:prstGeom prst="rect">
            <a:avLst/>
          </a:prstGeom>
          <a:noFill/>
        </p:spPr>
        <p:txBody>
          <a:bodyPr wrap="none" rtlCol="0">
            <a:spAutoFit/>
          </a:bodyPr>
          <a:lstStyle/>
          <a:p>
            <a:r>
              <a:rPr lang="zh-CN" altLang="en-US" sz="2400" dirty="0" smtClean="0">
                <a:solidFill>
                  <a:srgbClr val="FFFF00"/>
                </a:solidFill>
                <a:latin typeface="黑体" panose="02010609060101010101" pitchFamily="49" charset="-122"/>
                <a:ea typeface="黑体" panose="02010609060101010101" pitchFamily="49" charset="-122"/>
              </a:rPr>
              <a:t>以上结果说明白眼雄蝇为隐性纯合</a:t>
            </a:r>
            <a:endParaRPr lang="zh-CN" altLang="en-US" sz="24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838200"/>
            <a:ext cx="492443" cy="461665"/>
          </a:xfrm>
          <a:prstGeom prst="rect">
            <a:avLst/>
          </a:prstGeom>
          <a:noFill/>
        </p:spPr>
        <p:txBody>
          <a:bodyPr wrap="none" rtlCol="0">
            <a:spAutoFit/>
          </a:bodyPr>
          <a:lstStyle/>
          <a:p>
            <a:r>
              <a:rPr lang="zh-CN" altLang="en-US" sz="2400" dirty="0" smtClean="0">
                <a:latin typeface="宋体" panose="02010600030101010101" pitchFamily="2" charset="-122"/>
                <a:ea typeface="宋体" panose="02010600030101010101" pitchFamily="2" charset="-122"/>
              </a:rPr>
              <a:t>③</a:t>
            </a:r>
            <a:endParaRPr lang="zh-CN" altLang="en-US" sz="2400" dirty="0"/>
          </a:p>
        </p:txBody>
      </p:sp>
      <p:sp>
        <p:nvSpPr>
          <p:cNvPr id="6" name="TextBox 5"/>
          <p:cNvSpPr txBox="1"/>
          <p:nvPr/>
        </p:nvSpPr>
        <p:spPr>
          <a:xfrm>
            <a:off x="248329" y="4495800"/>
            <a:ext cx="8733481" cy="1815882"/>
          </a:xfrm>
          <a:prstGeom prst="rect">
            <a:avLst/>
          </a:prstGeom>
          <a:noFill/>
        </p:spPr>
        <p:txBody>
          <a:bodyPr wrap="none" rtlCol="0">
            <a:spAutoFit/>
          </a:bodyPr>
          <a:lstStyle/>
          <a:p>
            <a:pPr>
              <a:buFont typeface="Arial" panose="020B0604020202020204" pitchFamily="34" charset="0"/>
              <a:buChar char="•"/>
            </a:pPr>
            <a:r>
              <a:rPr lang="zh-CN" altLang="en-US" sz="2800" b="1" dirty="0" smtClean="0">
                <a:solidFill>
                  <a:srgbClr val="FFFF00"/>
                </a:solidFill>
              </a:rPr>
              <a:t>白眼表型与果蝇性别有关联；</a:t>
            </a:r>
            <a:endParaRPr lang="en-US" altLang="zh-CN" sz="2800" b="1" dirty="0" smtClean="0">
              <a:solidFill>
                <a:srgbClr val="FFFF00"/>
              </a:solidFill>
            </a:endParaRPr>
          </a:p>
          <a:p>
            <a:pPr>
              <a:buFont typeface="Arial" panose="020B0604020202020204" pitchFamily="34" charset="0"/>
              <a:buChar char="•"/>
            </a:pPr>
            <a:r>
              <a:rPr lang="en-US" altLang="zh-CN"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Morgan</a:t>
            </a:r>
            <a:r>
              <a:rPr lang="zh-CN" altLang="en-US"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根据实验结果发现雄性白眼果蝇总是纯合体，</a:t>
            </a:r>
            <a:endParaRPr lang="en-US" altLang="zh-CN"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endParaRPr>
          </a:p>
          <a:p>
            <a:r>
              <a:rPr lang="zh-CN" altLang="en-US"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推断雄白眼果蝇只有单基因存在；</a:t>
            </a:r>
            <a:endParaRPr lang="en-US" altLang="zh-CN"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endParaRPr>
          </a:p>
          <a:p>
            <a:pPr>
              <a:buFont typeface="Arial" panose="020B0604020202020204" pitchFamily="34" charset="0"/>
              <a:buChar char="•"/>
            </a:pPr>
            <a:r>
              <a:rPr lang="en-US" altLang="zh-CN"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X-</a:t>
            </a:r>
            <a:r>
              <a:rPr lang="zh-CN" altLang="en-US"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rPr>
              <a:t>染色体与性别相关联，且在雄性中为一条。</a:t>
            </a:r>
            <a:endParaRPr lang="en-US" altLang="zh-CN" sz="2800" dirty="0" smtClean="0">
              <a:solidFill>
                <a:srgbClr val="FFFF00"/>
              </a:solidFill>
              <a:latin typeface="Comic Sans MS" panose="030F0702030302020204" pitchFamily="66" charset="0"/>
              <a:ea typeface="黑体" panose="02010609060101010101" pitchFamily="49" charset="-122"/>
              <a:cs typeface="Times New Roman" panose="02020603050405020304" pitchFamily="18" charset="0"/>
            </a:endParaRPr>
          </a:p>
        </p:txBody>
      </p:sp>
      <p:sp>
        <p:nvSpPr>
          <p:cNvPr id="2" name="Text Box 2"/>
          <p:cNvSpPr txBox="1">
            <a:spLocks noChangeArrowheads="1"/>
          </p:cNvSpPr>
          <p:nvPr/>
        </p:nvSpPr>
        <p:spPr bwMode="auto">
          <a:xfrm>
            <a:off x="119270" y="762000"/>
            <a:ext cx="8991600" cy="3884140"/>
          </a:xfrm>
          <a:prstGeom prst="rect">
            <a:avLst/>
          </a:prstGeom>
          <a:noFill/>
          <a:ln w="38100">
            <a:noFill/>
            <a:miter lim="800000"/>
          </a:ln>
          <a:effectLst>
            <a:glow rad="63500">
              <a:schemeClr val="accent2">
                <a:satMod val="175000"/>
                <a:alpha val="40000"/>
              </a:schemeClr>
            </a:glow>
            <a:innerShdw blurRad="114300">
              <a:prstClr val="black"/>
            </a:innerShdw>
          </a:effectLst>
          <a:scene3d>
            <a:camera prst="orthographicFront">
              <a:rot lat="0" lon="0" rev="0"/>
            </a:camera>
            <a:lightRig rig="contrasting" dir="t">
              <a:rot lat="0" lon="0" rev="1500000"/>
            </a:lightRig>
          </a:scene3d>
          <a:sp3d prstMaterial="metal">
            <a:bevelT w="88900" h="88900"/>
          </a:sp3d>
        </p:spPr>
        <p:txBody>
          <a:bodyPr>
            <a:spAutoFit/>
          </a:bodyPr>
          <a:lstStyle/>
          <a:p>
            <a:pPr eaLnBrk="1" hangingPunct="1">
              <a:spcBef>
                <a:spcPct val="50000"/>
              </a:spcBef>
            </a:pPr>
            <a:r>
              <a:rPr lang="en-US" altLang="zh-CN" sz="2000" dirty="0">
                <a:cs typeface="Times New Roman" panose="02020603050405020304" pitchFamily="18" charset="0"/>
              </a:rPr>
              <a:t>              </a:t>
            </a:r>
            <a:r>
              <a:rPr lang="en-US" altLang="zh-CN" sz="2000" dirty="0" smtClean="0">
                <a:cs typeface="Times New Roman" panose="02020603050405020304" pitchFamily="18" charset="0"/>
              </a:rPr>
              <a:t> </a:t>
            </a:r>
            <a:r>
              <a:rPr lang="en-US" altLang="zh-CN" sz="2000" dirty="0" smtClean="0">
                <a:latin typeface="Comic Sans MS" panose="030F0702030302020204" pitchFamily="66" charset="0"/>
                <a:ea typeface="黑体" panose="02010609060101010101" pitchFamily="49" charset="-122"/>
              </a:rPr>
              <a:t>  </a:t>
            </a:r>
            <a:r>
              <a:rPr lang="en-US" altLang="zh-CN" sz="2800" dirty="0" smtClean="0">
                <a:solidFill>
                  <a:srgbClr val="FFFF00"/>
                </a:solidFill>
                <a:latin typeface="黑体" panose="02010609060101010101" pitchFamily="49" charset="-122"/>
                <a:ea typeface="黑体" panose="02010609060101010101" pitchFamily="49" charset="-122"/>
              </a:rPr>
              <a:t>P  </a:t>
            </a:r>
            <a:r>
              <a:rPr lang="zh-CN" altLang="en-US" sz="2800" b="1" dirty="0" smtClean="0">
                <a:solidFill>
                  <a:srgbClr val="FFFF00"/>
                </a:solidFill>
                <a:latin typeface="黑体" panose="02010609060101010101" pitchFamily="49" charset="-122"/>
                <a:ea typeface="黑体" panose="02010609060101010101" pitchFamily="49" charset="-122"/>
              </a:rPr>
              <a:t>白</a:t>
            </a:r>
            <a:r>
              <a:rPr lang="zh-CN" altLang="en-US" sz="2800" dirty="0" smtClean="0">
                <a:solidFill>
                  <a:srgbClr val="FFFF00"/>
                </a:solidFill>
                <a:latin typeface="黑体" panose="02010609060101010101" pitchFamily="49" charset="-122"/>
                <a:ea typeface="黑体" panose="02010609060101010101" pitchFamily="49" charset="-122"/>
              </a:rPr>
              <a:t>眼</a:t>
            </a:r>
            <a:r>
              <a:rPr lang="en-US" altLang="zh-CN" sz="2800" dirty="0" smtClean="0">
                <a:solidFill>
                  <a:srgbClr val="FFFF00"/>
                </a:solidFill>
                <a:latin typeface="黑体" panose="02010609060101010101" pitchFamily="49" charset="-122"/>
                <a:ea typeface="黑体" panose="02010609060101010101" pitchFamily="49" charset="-122"/>
              </a:rPr>
              <a:t>♀</a:t>
            </a:r>
            <a:r>
              <a:rPr lang="zh-CN" altLang="en-US" sz="2800" dirty="0" smtClean="0">
                <a:solidFill>
                  <a:srgbClr val="FFFF00"/>
                </a:solidFill>
                <a:latin typeface="黑体" panose="02010609060101010101" pitchFamily="49" charset="-122"/>
                <a:ea typeface="黑体" panose="02010609060101010101" pitchFamily="49" charset="-122"/>
              </a:rPr>
              <a:t> </a:t>
            </a:r>
            <a:r>
              <a:rPr lang="en-US" altLang="zh-CN" sz="2800" dirty="0" smtClean="0">
                <a:solidFill>
                  <a:srgbClr val="FFFF00"/>
                </a:solidFill>
                <a:latin typeface="黑体" panose="02010609060101010101" pitchFamily="49" charset="-122"/>
                <a:ea typeface="黑体" panose="02010609060101010101" pitchFamily="49" charset="-122"/>
              </a:rPr>
              <a:t>(</a:t>
            </a:r>
            <a:r>
              <a:rPr lang="en-US" altLang="zh-CN" sz="2800" dirty="0" err="1" smtClean="0">
                <a:solidFill>
                  <a:srgbClr val="FFFF00"/>
                </a:solidFill>
                <a:latin typeface="黑体" panose="02010609060101010101" pitchFamily="49" charset="-122"/>
                <a:ea typeface="黑体" panose="02010609060101010101" pitchFamily="49" charset="-122"/>
              </a:rPr>
              <a:t>ww</a:t>
            </a:r>
            <a:r>
              <a:rPr lang="en-US" altLang="zh-CN" sz="2800" dirty="0" smtClean="0">
                <a:solidFill>
                  <a:srgbClr val="FFFF00"/>
                </a:solidFill>
                <a:latin typeface="黑体" panose="02010609060101010101" pitchFamily="49" charset="-122"/>
                <a:ea typeface="黑体" panose="02010609060101010101" pitchFamily="49" charset="-122"/>
              </a:rPr>
              <a:t>) </a:t>
            </a:r>
            <a:r>
              <a:rPr lang="zh-CN" altLang="en-US" sz="2800" dirty="0" smtClean="0">
                <a:solidFill>
                  <a:srgbClr val="FFFF00"/>
                </a:solidFill>
                <a:latin typeface="黑体" panose="02010609060101010101" pitchFamily="49" charset="-122"/>
                <a:ea typeface="黑体" panose="02010609060101010101" pitchFamily="49" charset="-122"/>
              </a:rPr>
              <a:t> </a:t>
            </a:r>
            <a:r>
              <a:rPr lang="en-US" altLang="zh-CN" sz="2800" dirty="0" smtClean="0">
                <a:solidFill>
                  <a:srgbClr val="FFFF00"/>
                </a:solidFill>
                <a:latin typeface="黑体" panose="02010609060101010101" pitchFamily="49" charset="-122"/>
                <a:ea typeface="黑体" panose="02010609060101010101" pitchFamily="49" charset="-122"/>
              </a:rPr>
              <a:t>X</a:t>
            </a:r>
            <a:r>
              <a:rPr lang="zh-CN" altLang="en-US" sz="2800" dirty="0" smtClean="0">
                <a:solidFill>
                  <a:srgbClr val="FFFF00"/>
                </a:solidFill>
                <a:latin typeface="黑体" panose="02010609060101010101" pitchFamily="49" charset="-122"/>
                <a:ea typeface="黑体" panose="02010609060101010101" pitchFamily="49" charset="-122"/>
              </a:rPr>
              <a:t>   红眼♂</a:t>
            </a:r>
            <a:r>
              <a:rPr lang="en-US" altLang="zh-CN" sz="2800" dirty="0">
                <a:solidFill>
                  <a:srgbClr val="FFFF00"/>
                </a:solidFill>
                <a:latin typeface="黑体" panose="02010609060101010101" pitchFamily="49" charset="-122"/>
                <a:ea typeface="黑体" panose="02010609060101010101" pitchFamily="49" charset="-122"/>
              </a:rPr>
              <a:t>(++)</a:t>
            </a:r>
            <a:endParaRPr lang="zh-CN" altLang="en-US" sz="2800" dirty="0">
              <a:solidFill>
                <a:srgbClr val="FFFF00"/>
              </a:solidFill>
              <a:latin typeface="黑体" panose="02010609060101010101" pitchFamily="49" charset="-122"/>
              <a:ea typeface="黑体" panose="02010609060101010101" pitchFamily="49" charset="-122"/>
            </a:endParaRP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sym typeface="Wingdings 3" pitchFamily="18" charset="2"/>
              </a:rPr>
              <a:t>                                               </a:t>
            </a:r>
            <a:r>
              <a:rPr lang="zh-CN" altLang="en-US" sz="2000" dirty="0" smtClean="0">
                <a:latin typeface="Comic Sans MS" panose="030F0702030302020204" pitchFamily="66" charset="0"/>
                <a:ea typeface="黑体" panose="02010609060101010101" pitchFamily="49" charset="-122"/>
                <a:sym typeface="Wingdings 3" pitchFamily="18" charset="2"/>
              </a:rPr>
              <a:t>      </a:t>
            </a:r>
            <a:r>
              <a:rPr lang="zh-CN" altLang="en-US" sz="3200" dirty="0" smtClean="0">
                <a:latin typeface="Comic Sans MS" panose="030F0702030302020204" pitchFamily="66" charset="0"/>
                <a:ea typeface="黑体" panose="02010609060101010101" pitchFamily="49" charset="-122"/>
                <a:sym typeface="Wingdings 3" pitchFamily="18" charset="2"/>
              </a:rPr>
              <a:t></a:t>
            </a:r>
            <a:r>
              <a:rPr lang="zh-CN" altLang="en-US" sz="2000" dirty="0" smtClean="0">
                <a:latin typeface="Comic Sans MS" panose="030F0702030302020204" pitchFamily="66" charset="0"/>
                <a:ea typeface="黑体" panose="02010609060101010101" pitchFamily="49" charset="-122"/>
              </a:rPr>
              <a:t> </a:t>
            </a:r>
            <a:endParaRPr lang="en-US" altLang="zh-CN" sz="2000" dirty="0">
              <a:latin typeface="Comic Sans MS" panose="030F0702030302020204" pitchFamily="66" charset="0"/>
              <a:ea typeface="黑体" panose="02010609060101010101" pitchFamily="49" charset="-122"/>
            </a:endParaRPr>
          </a:p>
          <a:p>
            <a:pPr eaLnBrk="1" hangingPunct="1">
              <a:lnSpc>
                <a:spcPct val="80000"/>
              </a:lnSpc>
              <a:spcBef>
                <a:spcPct val="50000"/>
              </a:spcBef>
            </a:pPr>
            <a:r>
              <a:rPr lang="en-US" altLang="zh-CN" sz="2000" dirty="0">
                <a:latin typeface="Comic Sans MS" panose="030F0702030302020204" pitchFamily="66" charset="0"/>
                <a:ea typeface="黑体" panose="02010609060101010101" pitchFamily="49" charset="-122"/>
              </a:rPr>
              <a:t>                </a:t>
            </a:r>
            <a:r>
              <a:rPr lang="en-US" altLang="zh-CN" sz="2800" dirty="0" smtClean="0">
                <a:latin typeface="Comic Sans MS" panose="030F0702030302020204" pitchFamily="66" charset="0"/>
                <a:ea typeface="黑体" panose="02010609060101010101" pitchFamily="49" charset="-122"/>
              </a:rPr>
              <a:t>F</a:t>
            </a:r>
            <a:r>
              <a:rPr lang="en-US" altLang="zh-CN" sz="2800" baseline="-30000" dirty="0" smtClean="0">
                <a:latin typeface="Comic Sans MS" panose="030F0702030302020204" pitchFamily="66" charset="0"/>
                <a:ea typeface="黑体" panose="02010609060101010101" pitchFamily="49" charset="-122"/>
              </a:rPr>
              <a:t>1</a:t>
            </a:r>
            <a:r>
              <a:rPr lang="en-US" altLang="zh-CN" sz="2800" dirty="0" smtClean="0">
                <a:latin typeface="Comic Sans MS" panose="030F0702030302020204" pitchFamily="66" charset="0"/>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红眼♀</a:t>
            </a:r>
            <a:r>
              <a:rPr lang="en-US" altLang="zh-CN" sz="2800" dirty="0" smtClean="0">
                <a:latin typeface="黑体" panose="02010609060101010101" pitchFamily="49" charset="-122"/>
                <a:ea typeface="黑体" panose="02010609060101010101" pitchFamily="49" charset="-122"/>
              </a:rPr>
              <a:t>(w+)</a:t>
            </a:r>
            <a:r>
              <a:rPr lang="zh-CN" altLang="en-US" sz="2800" dirty="0" smtClean="0">
                <a:latin typeface="黑体" panose="02010609060101010101" pitchFamily="49" charset="-122"/>
                <a:ea typeface="黑体" panose="02010609060101010101" pitchFamily="49" charset="-122"/>
              </a:rPr>
              <a:t>   </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  白眼♂</a:t>
            </a:r>
            <a:r>
              <a:rPr lang="zh-CN" altLang="en-US" sz="2800" dirty="0" smtClean="0">
                <a:latin typeface="黑体" panose="02010609060101010101" pitchFamily="49" charset="-122"/>
                <a:ea typeface="黑体" panose="02010609060101010101" pitchFamily="49" charset="-122"/>
                <a:sym typeface="Wingdings 3" pitchFamily="18" charset="2"/>
              </a:rPr>
              <a:t>（</a:t>
            </a:r>
            <a:r>
              <a:rPr lang="en-US" altLang="zh-CN" sz="2800" dirty="0" smtClean="0">
                <a:latin typeface="黑体" panose="02010609060101010101" pitchFamily="49" charset="-122"/>
                <a:ea typeface="黑体" panose="02010609060101010101" pitchFamily="49" charset="-122"/>
                <a:sym typeface="Wingdings 3" pitchFamily="18" charset="2"/>
              </a:rPr>
              <a:t>w+</a:t>
            </a:r>
            <a:r>
              <a:rPr lang="zh-CN" altLang="en-US" sz="2800" dirty="0" smtClean="0">
                <a:latin typeface="黑体" panose="02010609060101010101" pitchFamily="49" charset="-122"/>
                <a:ea typeface="黑体" panose="02010609060101010101" pitchFamily="49" charset="-122"/>
                <a:sym typeface="Wingdings 3" pitchFamily="18" charset="2"/>
              </a:rPr>
              <a:t>） </a:t>
            </a:r>
            <a:r>
              <a:rPr lang="en-US" altLang="zh-CN" sz="2800" dirty="0" smtClean="0">
                <a:solidFill>
                  <a:srgbClr val="FF0000"/>
                </a:solidFill>
                <a:latin typeface="黑体" panose="02010609060101010101" pitchFamily="49" charset="-122"/>
                <a:ea typeface="黑体" panose="02010609060101010101" pitchFamily="49" charset="-122"/>
                <a:sym typeface="Wingdings 3" pitchFamily="18" charset="2"/>
              </a:rPr>
              <a:t>(</a:t>
            </a:r>
            <a:r>
              <a:rPr lang="en-US" altLang="zh-CN" sz="2800" dirty="0" err="1" smtClean="0">
                <a:solidFill>
                  <a:srgbClr val="FF0000"/>
                </a:solidFill>
                <a:latin typeface="黑体" panose="02010609060101010101" pitchFamily="49" charset="-122"/>
                <a:ea typeface="黑体" panose="02010609060101010101" pitchFamily="49" charset="-122"/>
                <a:sym typeface="Wingdings 3" pitchFamily="18" charset="2"/>
              </a:rPr>
              <a:t>ww</a:t>
            </a:r>
            <a:r>
              <a:rPr lang="en-US" altLang="zh-CN" sz="2800" dirty="0" smtClean="0">
                <a:solidFill>
                  <a:srgbClr val="FF0000"/>
                </a:solidFill>
                <a:latin typeface="黑体" panose="02010609060101010101" pitchFamily="49" charset="-122"/>
                <a:ea typeface="黑体" panose="02010609060101010101" pitchFamily="49" charset="-122"/>
                <a:sym typeface="Wingdings 3" pitchFamily="18" charset="2"/>
              </a:rPr>
              <a:t>) </a:t>
            </a:r>
            <a:r>
              <a:rPr lang="zh-CN" altLang="en-US" sz="2800" dirty="0" smtClean="0">
                <a:solidFill>
                  <a:srgbClr val="FF0000"/>
                </a:solidFill>
                <a:latin typeface="黑体" panose="02010609060101010101" pitchFamily="49" charset="-122"/>
                <a:ea typeface="黑体" panose="02010609060101010101" pitchFamily="49" charset="-122"/>
                <a:sym typeface="Wingdings 3" pitchFamily="18" charset="2"/>
              </a:rPr>
              <a:t>→ </a:t>
            </a:r>
            <a:r>
              <a:rPr lang="en-US" altLang="zh-CN" sz="2800" dirty="0" smtClean="0">
                <a:solidFill>
                  <a:srgbClr val="FF0000"/>
                </a:solidFill>
                <a:latin typeface="黑体" panose="02010609060101010101" pitchFamily="49" charset="-122"/>
                <a:ea typeface="黑体" panose="02010609060101010101" pitchFamily="49" charset="-122"/>
                <a:sym typeface="Wingdings 3" pitchFamily="18" charset="2"/>
              </a:rPr>
              <a:t>w</a:t>
            </a:r>
            <a:endParaRPr lang="en-US" altLang="zh-CN" sz="2800" dirty="0">
              <a:solidFill>
                <a:srgbClr val="FF0000"/>
              </a:solidFill>
              <a:latin typeface="黑体" panose="02010609060101010101" pitchFamily="49" charset="-122"/>
              <a:ea typeface="黑体" panose="02010609060101010101" pitchFamily="49" charset="-122"/>
              <a:sym typeface="Wingdings 3" pitchFamily="18" charset="2"/>
            </a:endParaRPr>
          </a:p>
          <a:p>
            <a:pPr algn="just" eaLnBrk="1" hangingPunct="1">
              <a:lnSpc>
                <a:spcPct val="80000"/>
              </a:lnSpc>
              <a:spcBef>
                <a:spcPct val="50000"/>
              </a:spcBef>
            </a:pPr>
            <a:r>
              <a:rPr lang="zh-CN" altLang="en-US" sz="2000" dirty="0" smtClean="0">
                <a:latin typeface="Comic Sans MS" panose="030F0702030302020204" pitchFamily="66" charset="0"/>
                <a:ea typeface="黑体" panose="02010609060101010101" pitchFamily="49" charset="-122"/>
                <a:sym typeface="Wingdings 3" pitchFamily="18" charset="2"/>
              </a:rPr>
              <a:t>                                                     </a:t>
            </a:r>
            <a:r>
              <a:rPr lang="zh-CN" altLang="en-US" sz="3200" dirty="0" smtClean="0">
                <a:latin typeface="Comic Sans MS" panose="030F0702030302020204" pitchFamily="66" charset="0"/>
                <a:ea typeface="黑体" panose="02010609060101010101" pitchFamily="49" charset="-122"/>
                <a:sym typeface="Wingdings 3" pitchFamily="18" charset="2"/>
              </a:rPr>
              <a:t>                       </a:t>
            </a:r>
            <a:r>
              <a:rPr lang="zh-CN" altLang="en-US" sz="3200" b="1" dirty="0" smtClean="0">
                <a:solidFill>
                  <a:srgbClr val="FF0000"/>
                </a:solidFill>
                <a:latin typeface="Comic Sans MS" panose="030F0702030302020204" pitchFamily="66" charset="0"/>
                <a:ea typeface="黑体" panose="02010609060101010101" pitchFamily="49" charset="-122"/>
                <a:sym typeface="Wingdings 3" pitchFamily="18" charset="2"/>
              </a:rPr>
              <a:t>↑</a:t>
            </a:r>
            <a:r>
              <a:rPr lang="zh-CN" altLang="en-US" sz="3200" dirty="0" smtClean="0">
                <a:latin typeface="Comic Sans MS" panose="030F0702030302020204" pitchFamily="66" charset="0"/>
                <a:ea typeface="黑体" panose="02010609060101010101" pitchFamily="49" charset="-122"/>
                <a:sym typeface="Wingdings 3" pitchFamily="18" charset="2"/>
              </a:rPr>
              <a:t>                          </a:t>
            </a:r>
            <a:endParaRPr lang="zh-CN" altLang="en-US" sz="3200" dirty="0">
              <a:latin typeface="Comic Sans MS" panose="030F0702030302020204" pitchFamily="66" charset="0"/>
              <a:ea typeface="黑体" panose="02010609060101010101" pitchFamily="49" charset="-122"/>
            </a:endParaRP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a:t>
            </a:r>
            <a:r>
              <a:rPr lang="zh-CN" altLang="en-US" sz="2000" dirty="0" smtClean="0">
                <a:latin typeface="Comic Sans MS" panose="030F0702030302020204" pitchFamily="66" charset="0"/>
                <a:ea typeface="黑体" panose="02010609060101010101" pitchFamily="49" charset="-122"/>
              </a:rPr>
              <a:t> </a:t>
            </a:r>
            <a:r>
              <a:rPr lang="en-US" altLang="zh-CN" sz="2800" dirty="0">
                <a:latin typeface="黑体" panose="02010609060101010101" pitchFamily="49" charset="-122"/>
                <a:ea typeface="黑体" panose="02010609060101010101" pitchFamily="49" charset="-122"/>
              </a:rPr>
              <a:t>F</a:t>
            </a:r>
            <a:r>
              <a:rPr lang="en-US" altLang="zh-CN" sz="2800" baseline="-30000" dirty="0">
                <a:latin typeface="黑体" panose="02010609060101010101" pitchFamily="49" charset="-122"/>
                <a:ea typeface="黑体" panose="02010609060101010101" pitchFamily="49" charset="-122"/>
              </a:rPr>
              <a:t>2</a:t>
            </a:r>
            <a:r>
              <a:rPr lang="en-US" altLang="zh-CN"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红眼 </a:t>
            </a:r>
            <a:r>
              <a:rPr lang="zh-CN" altLang="en-US" sz="2800" dirty="0">
                <a:latin typeface="黑体" panose="02010609060101010101" pitchFamily="49" charset="-122"/>
                <a:ea typeface="黑体" panose="02010609060101010101" pitchFamily="49" charset="-122"/>
              </a:rPr>
              <a:t>♀ 、白眼♀ 、红眼 ♂ </a:t>
            </a:r>
            <a:r>
              <a:rPr lang="zh-CN" altLang="en-US" sz="2800" dirty="0" smtClean="0">
                <a:latin typeface="黑体" panose="02010609060101010101" pitchFamily="49" charset="-122"/>
                <a:ea typeface="黑体" panose="02010609060101010101" pitchFamily="49" charset="-122"/>
              </a:rPr>
              <a:t>、白眼</a:t>
            </a:r>
            <a:r>
              <a:rPr lang="zh-CN" altLang="en-US" sz="2800" dirty="0">
                <a:latin typeface="黑体" panose="02010609060101010101" pitchFamily="49" charset="-122"/>
                <a:ea typeface="黑体" panose="02010609060101010101" pitchFamily="49" charset="-122"/>
              </a:rPr>
              <a:t>♂</a:t>
            </a:r>
          </a:p>
          <a:p>
            <a:pPr algn="just" eaLnBrk="1" hangingPunct="1">
              <a:lnSpc>
                <a:spcPct val="80000"/>
              </a:lnSpc>
              <a:spcBef>
                <a:spcPct val="50000"/>
              </a:spcBef>
            </a:pP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1    ：   1    ：  </a:t>
            </a:r>
            <a:r>
              <a:rPr lang="en-US" altLang="zh-CN" sz="2800" dirty="0" smtClean="0">
                <a:latin typeface="黑体" panose="02010609060101010101" pitchFamily="49" charset="-122"/>
                <a:ea typeface="黑体" panose="02010609060101010101" pitchFamily="49" charset="-122"/>
              </a:rPr>
              <a:t>1    </a:t>
            </a:r>
            <a:r>
              <a:rPr lang="zh-CN" altLang="en-US" sz="2800" dirty="0" smtClean="0">
                <a:latin typeface="黑体" panose="02010609060101010101" pitchFamily="49" charset="-122"/>
                <a:ea typeface="黑体" panose="02010609060101010101" pitchFamily="49" charset="-122"/>
              </a:rPr>
              <a:t>：   </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  </a:t>
            </a:r>
            <a:endParaRPr lang="zh-CN" altLang="en-US" sz="2800" dirty="0">
              <a:latin typeface="黑体" panose="02010609060101010101" pitchFamily="49" charset="-122"/>
              <a:ea typeface="黑体" panose="02010609060101010101" pitchFamily="49" charset="-122"/>
            </a:endParaRPr>
          </a:p>
          <a:p>
            <a:pPr algn="just" eaLnBrk="1" hangingPunct="1">
              <a:lnSpc>
                <a:spcPct val="80000"/>
              </a:lnSpc>
              <a:spcBef>
                <a:spcPct val="50000"/>
              </a:spcBef>
            </a:pPr>
            <a:r>
              <a:rPr lang="zh-CN" altLang="en-US" sz="2000" dirty="0">
                <a:latin typeface="Comic Sans MS" panose="030F0702030302020204" pitchFamily="66" charset="0"/>
                <a:ea typeface="黑体" panose="02010609060101010101" pitchFamily="49" charset="-122"/>
              </a:rPr>
              <a:t>                       </a:t>
            </a:r>
            <a:r>
              <a:rPr lang="en-US" altLang="zh-CN" sz="2000" b="1" dirty="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4800" y="609600"/>
            <a:ext cx="8534400" cy="4678204"/>
            <a:chOff x="304800" y="609600"/>
            <a:chExt cx="8534400" cy="4678204"/>
          </a:xfrm>
        </p:grpSpPr>
        <p:sp>
          <p:nvSpPr>
            <p:cNvPr id="15362" name="Text Box 2"/>
            <p:cNvSpPr txBox="1">
              <a:spLocks noChangeArrowheads="1"/>
            </p:cNvSpPr>
            <p:nvPr/>
          </p:nvSpPr>
          <p:spPr bwMode="auto">
            <a:xfrm>
              <a:off x="304800" y="609600"/>
              <a:ext cx="8534400" cy="4678204"/>
            </a:xfrm>
            <a:prstGeom prst="rect">
              <a:avLst/>
            </a:prstGeom>
            <a:noFill/>
            <a:ln w="9525">
              <a:noFill/>
              <a:miter lim="800000"/>
            </a:ln>
          </p:spPr>
          <p:txBody>
            <a:bodyPr>
              <a:spAutoFit/>
            </a:bodyPr>
            <a:lstStyle/>
            <a:p>
              <a:pPr algn="just" eaLnBrk="1" hangingPunct="1">
                <a:spcBef>
                  <a:spcPct val="50000"/>
                </a:spcBef>
              </a:pPr>
              <a:r>
                <a:rPr lang="zh-CN" altLang="en-US" sz="2000" b="1" dirty="0">
                  <a:latin typeface="宋体" panose="02010600030101010101" pitchFamily="2" charset="-122"/>
                </a:rPr>
                <a:t> </a:t>
              </a:r>
              <a:r>
                <a:rPr lang="zh-CN" altLang="en-US" sz="2800" dirty="0" smtClean="0">
                  <a:latin typeface="Comic Sans MS" panose="030F0702030302020204" pitchFamily="66" charset="0"/>
                  <a:ea typeface="黑体" panose="02010609060101010101" pitchFamily="49" charset="-122"/>
                </a:rPr>
                <a:t>整个</a:t>
              </a:r>
              <a:r>
                <a:rPr lang="zh-CN" altLang="en-US" sz="2800" dirty="0">
                  <a:latin typeface="Comic Sans MS" panose="030F0702030302020204" pitchFamily="66" charset="0"/>
                  <a:ea typeface="黑体" panose="02010609060101010101" pitchFamily="49" charset="-122"/>
                </a:rPr>
                <a:t>交配用遗传图式表示为：</a:t>
              </a:r>
            </a:p>
            <a:p>
              <a:pPr algn="just" eaLnBrk="1" hangingPunct="1">
                <a:spcBef>
                  <a:spcPct val="50000"/>
                </a:spcBef>
              </a:pPr>
              <a:r>
                <a:rPr lang="zh-CN" altLang="en-US" sz="2800" b="1" dirty="0">
                  <a:latin typeface="黑体" panose="02010609060101010101" pitchFamily="49" charset="-122"/>
                  <a:ea typeface="黑体" panose="02010609060101010101" pitchFamily="49" charset="-122"/>
                </a:rPr>
                <a:t>         ①   </a:t>
              </a:r>
              <a:r>
                <a:rPr lang="en-US" altLang="zh-CN" sz="2800" b="1" dirty="0">
                  <a:latin typeface="黑体" panose="02010609060101010101" pitchFamily="49" charset="-122"/>
                  <a:ea typeface="黑体" panose="02010609060101010101" pitchFamily="49" charset="-122"/>
                </a:rPr>
                <a:t>P </a:t>
              </a:r>
              <a:r>
                <a:rPr lang="en-US" altLang="zh-CN" sz="2800" b="1"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红眼♀    </a:t>
              </a:r>
              <a:r>
                <a:rPr lang="zh-CN" altLang="en-US" sz="2800" dirty="0" smtClean="0">
                  <a:latin typeface="黑体" panose="02010609060101010101" pitchFamily="49" charset="-122"/>
                  <a:ea typeface="黑体" panose="02010609060101010101" pitchFamily="49" charset="-122"/>
                </a:rPr>
                <a:t>白眼</a:t>
              </a:r>
              <a:r>
                <a:rPr lang="zh-CN" altLang="en-US" sz="2800" dirty="0">
                  <a:latin typeface="黑体" panose="02010609060101010101" pitchFamily="49" charset="-122"/>
                  <a:ea typeface="黑体" panose="02010609060101010101" pitchFamily="49" charset="-122"/>
                </a:rPr>
                <a:t>♂</a:t>
              </a:r>
            </a:p>
            <a:p>
              <a:pPr algn="just" eaLnBrk="1" hangingPunct="1">
                <a:spcBef>
                  <a:spcPct val="50000"/>
                </a:spcBef>
              </a:pPr>
              <a:r>
                <a:rPr lang="zh-CN" altLang="en-US" sz="2000" b="1" dirty="0">
                  <a:latin typeface="宋体" panose="02010600030101010101" pitchFamily="2" charset="-122"/>
                </a:rPr>
                <a:t>                        </a:t>
              </a:r>
              <a:r>
                <a:rPr lang="en-US" altLang="zh-CN" sz="2800" b="1" dirty="0" err="1" smtClean="0">
                  <a:latin typeface="黑体" panose="02010609060101010101" pitchFamily="49" charset="-122"/>
                  <a:ea typeface="黑体" panose="02010609060101010101" pitchFamily="49" charset="-122"/>
                </a:rPr>
                <a:t>x</a:t>
              </a:r>
              <a:r>
                <a:rPr lang="en-US" altLang="zh-CN" sz="2800" b="1" baseline="30000" dirty="0" err="1" smtClean="0">
                  <a:latin typeface="黑体" panose="02010609060101010101" pitchFamily="49" charset="-122"/>
                  <a:ea typeface="黑体" panose="02010609060101010101" pitchFamily="49" charset="-122"/>
                </a:rPr>
                <a:t>+</a:t>
              </a:r>
              <a:r>
                <a:rPr lang="en-US" altLang="zh-CN" sz="2800" b="1" dirty="0" err="1" smtClean="0">
                  <a:latin typeface="黑体" panose="02010609060101010101" pitchFamily="49" charset="-122"/>
                  <a:ea typeface="黑体" panose="02010609060101010101" pitchFamily="49" charset="-122"/>
                </a:rPr>
                <a:t>x</a:t>
              </a:r>
              <a:r>
                <a:rPr lang="en-US" altLang="zh-CN" sz="2800" b="1" dirty="0" smtClean="0">
                  <a:latin typeface="黑体" panose="02010609060101010101" pitchFamily="49" charset="-122"/>
                  <a:ea typeface="黑体" panose="02010609060101010101" pitchFamily="49" charset="-122"/>
                </a:rPr>
                <a:t> </a:t>
              </a:r>
              <a:r>
                <a:rPr lang="en-US" altLang="zh-CN" sz="2800" b="1" baseline="30000"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   </a:t>
              </a:r>
              <a:r>
                <a:rPr lang="en-US" altLang="zh-CN" sz="2800" b="1" dirty="0" err="1">
                  <a:latin typeface="黑体" panose="02010609060101010101" pitchFamily="49" charset="-122"/>
                  <a:ea typeface="黑体" panose="02010609060101010101" pitchFamily="49" charset="-122"/>
                </a:rPr>
                <a:t>x</a:t>
              </a:r>
              <a:r>
                <a:rPr lang="en-US" altLang="zh-CN" sz="2800" b="1" baseline="30000" dirty="0" err="1">
                  <a:latin typeface="黑体" panose="02010609060101010101" pitchFamily="49" charset="-122"/>
                  <a:ea typeface="黑体" panose="02010609060101010101" pitchFamily="49" charset="-122"/>
                </a:rPr>
                <a:t>w</a:t>
              </a:r>
              <a:r>
                <a:rPr lang="en-US" altLang="zh-CN" sz="2800" b="1" dirty="0" err="1">
                  <a:latin typeface="黑体" panose="02010609060101010101" pitchFamily="49" charset="-122"/>
                  <a:ea typeface="黑体" panose="02010609060101010101" pitchFamily="49" charset="-122"/>
                </a:rPr>
                <a:t>y</a:t>
              </a:r>
              <a:endParaRPr lang="en-US" altLang="zh-CN" sz="2800" b="1" dirty="0">
                <a:latin typeface="黑体" panose="02010609060101010101" pitchFamily="49" charset="-122"/>
                <a:ea typeface="黑体" panose="02010609060101010101" pitchFamily="49" charset="-122"/>
              </a:endParaRPr>
            </a:p>
            <a:p>
              <a:pPr algn="just" eaLnBrk="1" hangingPunct="1">
                <a:spcBef>
                  <a:spcPct val="50000"/>
                </a:spcBef>
              </a:pPr>
              <a:r>
                <a:rPr lang="en-US" altLang="zh-CN" sz="2000" b="1" dirty="0">
                  <a:latin typeface="宋体" panose="02010600030101010101" pitchFamily="2" charset="-122"/>
                </a:rPr>
                <a:t>       </a:t>
              </a:r>
              <a:endParaRPr lang="en-US" altLang="zh-CN" sz="2000" b="1" dirty="0" smtClean="0">
                <a:latin typeface="宋体" panose="02010600030101010101" pitchFamily="2" charset="-122"/>
              </a:endParaRPr>
            </a:p>
            <a:p>
              <a:pPr algn="just" eaLnBrk="1" hangingPunct="1">
                <a:spcBef>
                  <a:spcPct val="50000"/>
                </a:spcBef>
              </a:pPr>
              <a:r>
                <a:rPr lang="en-US" altLang="zh-CN" sz="2000" b="1" dirty="0" smtClean="0">
                  <a:latin typeface="宋体" panose="02010600030101010101" pitchFamily="2" charset="-122"/>
                </a:rPr>
                <a:t> </a:t>
              </a:r>
              <a:r>
                <a:rPr lang="en-US" altLang="zh-CN" sz="2800" b="1" dirty="0" smtClean="0">
                  <a:latin typeface="黑体" panose="02010609060101010101" pitchFamily="49" charset="-122"/>
                  <a:ea typeface="黑体" panose="02010609060101010101" pitchFamily="49" charset="-122"/>
                </a:rPr>
                <a:t>F</a:t>
              </a:r>
              <a:r>
                <a:rPr lang="en-US" altLang="zh-CN" sz="2800" b="1" baseline="-25000" dirty="0" smtClean="0">
                  <a:latin typeface="黑体" panose="02010609060101010101" pitchFamily="49" charset="-122"/>
                  <a:ea typeface="黑体" panose="02010609060101010101" pitchFamily="49" charset="-122"/>
                </a:rPr>
                <a:t>1           </a:t>
              </a:r>
              <a:r>
                <a:rPr lang="zh-CN" altLang="en-US" sz="2000" b="1" dirty="0" smtClean="0">
                  <a:latin typeface="黑体" panose="02010609060101010101" pitchFamily="49" charset="-122"/>
                  <a:ea typeface="黑体" panose="02010609060101010101" pitchFamily="49" charset="-122"/>
                </a:rPr>
                <a:t>卵</a:t>
              </a:r>
              <a:r>
                <a:rPr lang="zh-CN" altLang="en-US" sz="2800" b="1" dirty="0" smtClean="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精子</a:t>
              </a:r>
              <a:r>
                <a:rPr lang="zh-CN" altLang="en-US" sz="2800" b="1" dirty="0" smtClean="0">
                  <a:latin typeface="黑体" panose="02010609060101010101" pitchFamily="49" charset="-122"/>
                  <a:ea typeface="黑体" panose="02010609060101010101" pitchFamily="49" charset="-122"/>
                </a:rPr>
                <a:t>    </a:t>
              </a:r>
              <a:r>
                <a:rPr lang="en-US" altLang="zh-CN" sz="2800" b="1" dirty="0" err="1" smtClean="0">
                  <a:latin typeface="黑体" panose="02010609060101010101" pitchFamily="49" charset="-122"/>
                  <a:ea typeface="黑体" panose="02010609060101010101" pitchFamily="49" charset="-122"/>
                </a:rPr>
                <a:t>x</a:t>
              </a:r>
              <a:r>
                <a:rPr lang="en-US" altLang="zh-CN" sz="2800" b="1" baseline="30000" dirty="0" err="1" smtClean="0">
                  <a:latin typeface="黑体" panose="02010609060101010101" pitchFamily="49" charset="-122"/>
                  <a:ea typeface="黑体" panose="02010609060101010101" pitchFamily="49" charset="-122"/>
                </a:rPr>
                <a:t>w</a:t>
              </a:r>
              <a:r>
                <a:rPr lang="en-US" altLang="zh-CN" sz="2800" b="1" dirty="0" smtClean="0">
                  <a:latin typeface="黑体" panose="02010609060101010101" pitchFamily="49" charset="-122"/>
                  <a:ea typeface="黑体" panose="02010609060101010101" pitchFamily="49" charset="-122"/>
                </a:rPr>
                <a:t>        </a:t>
              </a:r>
              <a:r>
                <a:rPr lang="en-US" altLang="zh-CN" sz="2800" b="1" dirty="0">
                  <a:latin typeface="黑体" panose="02010609060101010101" pitchFamily="49" charset="-122"/>
                  <a:ea typeface="黑体" panose="02010609060101010101" pitchFamily="49" charset="-122"/>
                </a:rPr>
                <a:t>y</a:t>
              </a:r>
            </a:p>
            <a:p>
              <a:pPr algn="just" eaLnBrk="1" hangingPunct="1">
                <a:spcBef>
                  <a:spcPct val="50000"/>
                </a:spcBef>
              </a:pP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  x </a:t>
              </a:r>
              <a:r>
                <a:rPr lang="en-US" altLang="zh-CN" sz="2800" b="1" baseline="30000"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  x </a:t>
              </a:r>
              <a:r>
                <a:rPr lang="en-US" altLang="zh-CN" sz="2800" b="1" baseline="30000"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a:t>
              </a:r>
              <a:r>
                <a:rPr lang="en-US" altLang="zh-CN" sz="2800" b="1" dirty="0" err="1">
                  <a:latin typeface="黑体" panose="02010609060101010101" pitchFamily="49" charset="-122"/>
                  <a:ea typeface="黑体" panose="02010609060101010101" pitchFamily="49" charset="-122"/>
                </a:rPr>
                <a:t>x</a:t>
              </a:r>
              <a:r>
                <a:rPr lang="en-US" altLang="zh-CN" sz="2800" b="1" baseline="30000" dirty="0" err="1">
                  <a:latin typeface="黑体" panose="02010609060101010101" pitchFamily="49" charset="-122"/>
                  <a:ea typeface="黑体" panose="02010609060101010101" pitchFamily="49" charset="-122"/>
                </a:rPr>
                <a:t>w</a:t>
              </a: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x </a:t>
              </a:r>
              <a:r>
                <a:rPr lang="en-US" altLang="zh-CN" sz="2800" b="1" baseline="30000" dirty="0">
                  <a:latin typeface="黑体" panose="02010609060101010101" pitchFamily="49" charset="-122"/>
                  <a:ea typeface="黑体" panose="02010609060101010101" pitchFamily="49" charset="-122"/>
                </a:rPr>
                <a:t>+</a:t>
              </a:r>
              <a:r>
                <a:rPr lang="en-US" altLang="zh-CN" sz="2800" b="1" dirty="0">
                  <a:latin typeface="黑体" panose="02010609060101010101" pitchFamily="49" charset="-122"/>
                  <a:ea typeface="黑体" panose="02010609060101010101" pitchFamily="49" charset="-122"/>
                </a:rPr>
                <a:t> y</a:t>
              </a:r>
            </a:p>
            <a:p>
              <a:pPr algn="just" eaLnBrk="1" hangingPunct="1">
                <a:spcBef>
                  <a:spcPct val="50000"/>
                </a:spcBef>
              </a:pPr>
              <a:r>
                <a:rPr lang="en-US" altLang="zh-CN" sz="2800" b="1" dirty="0">
                  <a:latin typeface="黑体" panose="02010609060101010101" pitchFamily="49" charset="-122"/>
                  <a:ea typeface="黑体" panose="02010609060101010101" pitchFamily="49" charset="-122"/>
                </a:rPr>
                <a:t>                </a:t>
              </a:r>
              <a:r>
                <a:rPr lang="en-US" altLang="zh-CN" sz="2800" b="1" dirty="0" smtClean="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红眼</a:t>
              </a: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红眼</a:t>
              </a:r>
              <a:r>
                <a:rPr lang="zh-CN" altLang="en-US" sz="2800" dirty="0">
                  <a:latin typeface="黑体" panose="02010609060101010101" pitchFamily="49" charset="-122"/>
                  <a:ea typeface="黑体" panose="02010609060101010101" pitchFamily="49" charset="-122"/>
                </a:rPr>
                <a:t>♂</a:t>
              </a:r>
            </a:p>
            <a:p>
              <a:pPr algn="just" eaLnBrk="1" hangingPunct="1">
                <a:spcBef>
                  <a:spcPct val="50000"/>
                </a:spcBef>
              </a:pPr>
              <a:r>
                <a:rPr lang="zh-CN" altLang="en-US" sz="2000" dirty="0">
                  <a:latin typeface="黑体" panose="02010609060101010101" pitchFamily="49" charset="-122"/>
                  <a:ea typeface="黑体" panose="02010609060101010101" pitchFamily="49" charset="-122"/>
                </a:rPr>
                <a:t>     </a:t>
              </a:r>
            </a:p>
          </p:txBody>
        </p:sp>
        <p:sp>
          <p:nvSpPr>
            <p:cNvPr id="15363" name="Line 3"/>
            <p:cNvSpPr>
              <a:spLocks noChangeShapeType="1"/>
            </p:cNvSpPr>
            <p:nvPr/>
          </p:nvSpPr>
          <p:spPr bwMode="auto">
            <a:xfrm>
              <a:off x="2057400" y="3607904"/>
              <a:ext cx="4572000" cy="39756"/>
            </a:xfrm>
            <a:prstGeom prst="line">
              <a:avLst/>
            </a:prstGeom>
            <a:noFill/>
            <a:ln w="28575">
              <a:solidFill>
                <a:schemeClr val="tx1"/>
              </a:solidFill>
              <a:round/>
            </a:ln>
          </p:spPr>
          <p:txBody>
            <a:bodyPr wrap="none"/>
            <a:lstStyle/>
            <a:p>
              <a:endParaRPr lang="zh-CN" altLang="en-US"/>
            </a:p>
          </p:txBody>
        </p:sp>
        <p:sp>
          <p:nvSpPr>
            <p:cNvPr id="15364" name="Line 4"/>
            <p:cNvSpPr>
              <a:spLocks noChangeShapeType="1"/>
            </p:cNvSpPr>
            <p:nvPr/>
          </p:nvSpPr>
          <p:spPr bwMode="auto">
            <a:xfrm flipH="1">
              <a:off x="3429000" y="3048000"/>
              <a:ext cx="2" cy="1255646"/>
            </a:xfrm>
            <a:prstGeom prst="line">
              <a:avLst/>
            </a:prstGeom>
            <a:noFill/>
            <a:ln w="28575">
              <a:solidFill>
                <a:schemeClr val="tx1"/>
              </a:solidFill>
              <a:round/>
            </a:ln>
          </p:spPr>
          <p:txBody>
            <a:bodyPr wrap="none"/>
            <a:lstStyle/>
            <a:p>
              <a:endParaRPr lang="zh-CN" altLang="en-US"/>
            </a:p>
          </p:txBody>
        </p:sp>
        <p:sp>
          <p:nvSpPr>
            <p:cNvPr id="15365" name="Line 5"/>
            <p:cNvSpPr>
              <a:spLocks noChangeShapeType="1"/>
            </p:cNvSpPr>
            <p:nvPr/>
          </p:nvSpPr>
          <p:spPr bwMode="auto">
            <a:xfrm rot="21360000" flipH="1" flipV="1">
              <a:off x="2472607" y="3248483"/>
              <a:ext cx="914400" cy="381000"/>
            </a:xfrm>
            <a:prstGeom prst="line">
              <a:avLst/>
            </a:prstGeom>
            <a:noFill/>
            <a:ln w="28575">
              <a:solidFill>
                <a:schemeClr val="tx1"/>
              </a:solidFill>
              <a:round/>
            </a:ln>
          </p:spPr>
          <p:txBody>
            <a:bodyPr wrap="none"/>
            <a:lstStyle/>
            <a:p>
              <a:endParaRPr lang="zh-CN" altLang="en-US"/>
            </a:p>
          </p:txBody>
        </p:sp>
        <p:sp>
          <p:nvSpPr>
            <p:cNvPr id="15366" name="Line 6"/>
            <p:cNvSpPr>
              <a:spLocks noChangeShapeType="1"/>
            </p:cNvSpPr>
            <p:nvPr/>
          </p:nvSpPr>
          <p:spPr bwMode="auto">
            <a:xfrm>
              <a:off x="4843670" y="2514600"/>
              <a:ext cx="6350" cy="450570"/>
            </a:xfrm>
            <a:prstGeom prst="line">
              <a:avLst/>
            </a:prstGeom>
            <a:noFill/>
            <a:ln w="38100">
              <a:solidFill>
                <a:schemeClr val="tx1"/>
              </a:solidFill>
              <a:round/>
              <a:tailEnd type="triangle" w="med" len="med"/>
            </a:ln>
          </p:spPr>
          <p:txBody>
            <a:bodyPr wrap="none"/>
            <a:lstStyle/>
            <a:p>
              <a:endParaRPr lang="zh-CN" altLang="en-US"/>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457200" y="533400"/>
            <a:ext cx="8686800" cy="5878513"/>
          </a:xfrm>
          <a:prstGeom prst="rect">
            <a:avLst/>
          </a:prstGeom>
          <a:noFill/>
          <a:ln w="9525">
            <a:noFill/>
            <a:miter lim="800000"/>
          </a:ln>
        </p:spPr>
        <p:txBody>
          <a:bodyPr>
            <a:spAutoFit/>
          </a:bodyPr>
          <a:lstStyle/>
          <a:p>
            <a:pPr marL="457200" indent="-457200" eaLnBrk="1" hangingPunct="1">
              <a:spcBef>
                <a:spcPct val="50000"/>
              </a:spcBef>
            </a:pP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        F</a:t>
            </a:r>
            <a:r>
              <a:rPr lang="en-US" altLang="zh-CN" sz="2000" baseline="-25000" dirty="0" smtClean="0">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dirty="0" smtClean="0">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aseline="-25000" dirty="0" smtClean="0">
                <a:latin typeface="Times New Roman" panose="02020603050405020304" pitchFamily="18" charset="0"/>
                <a:ea typeface="黑体" panose="02010609060101010101" pitchFamily="49" charset="-122"/>
                <a:cs typeface="Times New Roman" panose="02020603050405020304" pitchFamily="18" charset="0"/>
              </a:rPr>
              <a:t>1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红眼 ♀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baseline="30000" dirty="0">
                <a:latin typeface="Times New Roman" panose="02020603050405020304" pitchFamily="18" charset="0"/>
                <a:ea typeface="黑体" panose="02010609060101010101" pitchFamily="49" charset="-122"/>
                <a:cs typeface="Times New Roman" panose="02020603050405020304" pitchFamily="18" charset="0"/>
              </a:rPr>
              <a:t>W</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X </a:t>
            </a:r>
            <a:r>
              <a:rPr lang="en-US" altLang="zh-CN" sz="2000" baseline="30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红眼</a:t>
            </a:r>
            <a:r>
              <a:rPr lang="zh-CN" altLang="en-US" sz="2000" baseline="-30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baseline="30000" dirty="0" err="1">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y</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marL="457200" indent="-457200" eaLnBrk="1" hangingPunct="1">
              <a:spcBef>
                <a:spcPct val="50000"/>
              </a:spcBef>
            </a:pPr>
            <a:r>
              <a:rPr lang="en-US" altLang="zh-CN" sz="2000" b="1" baseline="-25000" dirty="0">
                <a:ea typeface="黑体" panose="02010609060101010101" pitchFamily="49" charset="-122"/>
                <a:cs typeface="Times New Roman" panose="02020603050405020304" pitchFamily="18" charset="0"/>
              </a:rPr>
              <a:t>                  </a:t>
            </a:r>
          </a:p>
          <a:p>
            <a:pPr marL="457200" indent="-457200" eaLnBrk="1" hangingPunct="1">
              <a:spcBef>
                <a:spcPct val="50000"/>
              </a:spcBef>
            </a:pPr>
            <a:r>
              <a:rPr lang="en-US" altLang="zh-CN" sz="1600" b="1" dirty="0">
                <a:latin typeface="宋体" panose="02010600030101010101" pitchFamily="2" charset="-122"/>
                <a:cs typeface="Times New Roman" panose="02020603050405020304" pitchFamily="18" charset="0"/>
              </a:rPr>
              <a:t>                    </a:t>
            </a:r>
            <a:r>
              <a:rPr lang="zh-CN" altLang="en-US" sz="1600" dirty="0">
                <a:latin typeface="Times New Roman" panose="02020603050405020304" pitchFamily="18" charset="0"/>
                <a:ea typeface="黑体" panose="02010609060101010101" pitchFamily="49" charset="-122"/>
              </a:rPr>
              <a:t>精子    </a:t>
            </a:r>
            <a:endParaRPr lang="zh-CN" altLang="en-US" sz="2000" baseline="-25000" dirty="0">
              <a:latin typeface="Times New Roman" panose="02020603050405020304" pitchFamily="18" charset="0"/>
              <a:ea typeface="黑体" panose="02010609060101010101" pitchFamily="49" charset="-122"/>
            </a:endParaRPr>
          </a:p>
          <a:p>
            <a:pPr marL="457200" indent="-457200" eaLnBrk="1" hangingPunct="1">
              <a:spcBef>
                <a:spcPct val="50000"/>
              </a:spcBef>
            </a:pPr>
            <a:r>
              <a:rPr lang="zh-CN" altLang="en-US" sz="1600" dirty="0">
                <a:latin typeface="Times New Roman" panose="02020603050405020304" pitchFamily="18" charset="0"/>
                <a:ea typeface="黑体" panose="02010609060101010101" pitchFamily="49" charset="-122"/>
              </a:rPr>
              <a:t>                                       卵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Y</a:t>
            </a:r>
            <a:br>
              <a:rPr lang="en-US" altLang="zh-CN" sz="2000" dirty="0">
                <a:latin typeface="Times New Roman" panose="02020603050405020304" pitchFamily="18" charset="0"/>
                <a:ea typeface="黑体" panose="02010609060101010101" pitchFamily="49" charset="-122"/>
              </a:rPr>
            </a:br>
            <a:r>
              <a:rPr lang="en-US" altLang="zh-CN" sz="2000" dirty="0">
                <a:latin typeface="Times New Roman" panose="02020603050405020304" pitchFamily="18" charset="0"/>
                <a:ea typeface="黑体" panose="02010609060101010101" pitchFamily="49" charset="-122"/>
              </a:rPr>
              <a:t>                        X</a:t>
            </a:r>
            <a:r>
              <a:rPr lang="en-US" altLang="zh-CN" sz="2000" baseline="30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Y</a:t>
            </a:r>
            <a:br>
              <a:rPr lang="en-US" altLang="zh-CN" sz="2000" dirty="0">
                <a:latin typeface="Times New Roman" panose="02020603050405020304" pitchFamily="18" charset="0"/>
                <a:ea typeface="黑体" panose="02010609060101010101" pitchFamily="49" charset="-122"/>
              </a:rPr>
            </a:br>
            <a:r>
              <a:rPr lang="en-US" altLang="zh-CN" sz="2000"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红眼 ♀     红眼</a:t>
            </a:r>
            <a:r>
              <a:rPr lang="zh-CN" altLang="en-US" baseline="-30000"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 </a:t>
            </a:r>
          </a:p>
          <a:p>
            <a:pPr marL="457200" indent="-457200" eaLnBrk="1" hangingPunct="1">
              <a:spcBef>
                <a:spcPct val="50000"/>
              </a:spcBef>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W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W           </a:t>
            </a:r>
            <a:r>
              <a:rPr lang="en-US" altLang="zh-CN" sz="2000" dirty="0">
                <a:latin typeface="Times New Roman" panose="02020603050405020304" pitchFamily="18" charset="0"/>
                <a:ea typeface="黑体" panose="02010609060101010101" pitchFamily="49" charset="-122"/>
              </a:rPr>
              <a:t>X</a:t>
            </a:r>
            <a:r>
              <a:rPr lang="en-US" altLang="zh-CN" sz="2000" baseline="30000" dirty="0">
                <a:latin typeface="Times New Roman" panose="02020603050405020304" pitchFamily="18" charset="0"/>
                <a:ea typeface="黑体" panose="02010609060101010101" pitchFamily="49" charset="-122"/>
              </a:rPr>
              <a:t>W</a:t>
            </a:r>
            <a:r>
              <a:rPr lang="en-US" altLang="zh-CN" sz="2000" dirty="0">
                <a:latin typeface="Times New Roman" panose="02020603050405020304" pitchFamily="18" charset="0"/>
                <a:ea typeface="黑体" panose="02010609060101010101" pitchFamily="49" charset="-122"/>
              </a:rPr>
              <a:t>Y</a:t>
            </a:r>
          </a:p>
          <a:p>
            <a:pPr marL="457200" indent="-457200" eaLnBrk="1" hangingPunct="1">
              <a:spcBef>
                <a:spcPct val="50000"/>
              </a:spcBef>
            </a:pPr>
            <a:r>
              <a:rPr lang="en-US" altLang="zh-CN" sz="2000"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红眼 ♀    白眼</a:t>
            </a:r>
            <a:r>
              <a:rPr lang="zh-CN" altLang="en-US" baseline="-30000"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 </a:t>
            </a:r>
            <a:endParaRPr lang="zh-CN" altLang="en-US" baseline="-25000" dirty="0">
              <a:latin typeface="Times New Roman" panose="02020603050405020304" pitchFamily="18" charset="0"/>
              <a:ea typeface="黑体" panose="02010609060101010101" pitchFamily="49" charset="-122"/>
            </a:endParaRPr>
          </a:p>
          <a:p>
            <a:pPr marL="457200" indent="-457200" eaLnBrk="1" hangingPunct="1">
              <a:spcBef>
                <a:spcPct val="50000"/>
              </a:spcBef>
            </a:pPr>
            <a:r>
              <a:rPr lang="zh-CN" altLang="en-US" sz="2000" dirty="0">
                <a:latin typeface="黑体" panose="02010609060101010101" pitchFamily="49" charset="-122"/>
                <a:ea typeface="黑体" panose="02010609060101010101" pitchFamily="49" charset="-122"/>
              </a:rPr>
              <a:t>在摩尔根所做的回交试验中，子一代红眼雌蝇与白眼雄蝇交配</a:t>
            </a:r>
            <a:r>
              <a:rPr lang="en-US" altLang="zh-CN" sz="2000" dirty="0">
                <a:latin typeface="黑体" panose="02010609060101010101" pitchFamily="49" charset="-122"/>
                <a:ea typeface="黑体" panose="02010609060101010101" pitchFamily="49" charset="-122"/>
              </a:rPr>
              <a:t>:</a:t>
            </a:r>
          </a:p>
          <a:p>
            <a:pPr marL="457200" indent="-457200" eaLnBrk="1" hangingPunct="1">
              <a:spcBef>
                <a:spcPct val="50000"/>
              </a:spcBef>
            </a:pPr>
            <a:r>
              <a:rPr lang="zh-CN" altLang="en-US" sz="2000" b="1" dirty="0">
                <a:latin typeface="宋体" panose="02010600030101010101" pitchFamily="2" charset="-122"/>
              </a:rPr>
              <a:t>  </a:t>
            </a:r>
            <a:r>
              <a:rPr lang="zh-CN" altLang="en-US" sz="2000" b="1" dirty="0" smtClean="0">
                <a:latin typeface="宋体" panose="02010600030101010101" pitchFamily="2" charset="-122"/>
              </a:rPr>
              <a:t>              </a:t>
            </a:r>
            <a:r>
              <a:rPr lang="en-US" altLang="zh-CN" sz="2800" b="1" dirty="0" err="1">
                <a:latin typeface="宋体" panose="02010600030101010101" pitchFamily="2" charset="-122"/>
              </a:rPr>
              <a:t>x</a:t>
            </a:r>
            <a:r>
              <a:rPr lang="en-US" altLang="zh-CN" sz="2800" b="1" baseline="30000" dirty="0" err="1">
                <a:latin typeface="宋体" panose="02010600030101010101" pitchFamily="2" charset="-122"/>
              </a:rPr>
              <a:t>+</a:t>
            </a:r>
            <a:r>
              <a:rPr lang="en-US" altLang="zh-CN" sz="2800" b="1" dirty="0" err="1">
                <a:latin typeface="宋体" panose="02010600030101010101" pitchFamily="2" charset="-122"/>
              </a:rPr>
              <a:t>x</a:t>
            </a:r>
            <a:r>
              <a:rPr lang="en-US" altLang="zh-CN" sz="2800" b="1" baseline="30000" dirty="0" err="1">
                <a:latin typeface="宋体" panose="02010600030101010101" pitchFamily="2" charset="-122"/>
              </a:rPr>
              <a:t>w</a:t>
            </a:r>
            <a:r>
              <a:rPr lang="en-US" altLang="zh-CN" sz="2800" b="1" dirty="0">
                <a:latin typeface="宋体" panose="02010600030101010101" pitchFamily="2" charset="-122"/>
              </a:rPr>
              <a:t> </a:t>
            </a:r>
            <a:r>
              <a:rPr lang="en-US" altLang="zh-CN" sz="2000" b="1" dirty="0">
                <a:cs typeface="Times New Roman" panose="02020603050405020304" pitchFamily="18" charset="0"/>
                <a:sym typeface="Symbol" panose="05050102010706020507" pitchFamily="18" charset="2"/>
              </a:rPr>
              <a:t></a:t>
            </a:r>
            <a:r>
              <a:rPr lang="en-US" altLang="zh-CN" sz="2800" b="1" dirty="0">
                <a:latin typeface="宋体" panose="02010600030101010101" pitchFamily="2" charset="-122"/>
              </a:rPr>
              <a:t> </a:t>
            </a:r>
            <a:r>
              <a:rPr lang="en-US" altLang="zh-CN" sz="2800" b="1" dirty="0" err="1">
                <a:latin typeface="宋体" panose="02010600030101010101" pitchFamily="2" charset="-122"/>
              </a:rPr>
              <a:t>x</a:t>
            </a:r>
            <a:r>
              <a:rPr lang="en-US" altLang="zh-CN" sz="2800" b="1" baseline="30000" dirty="0" err="1">
                <a:latin typeface="宋体" panose="02010600030101010101" pitchFamily="2" charset="-122"/>
              </a:rPr>
              <a:t>w</a:t>
            </a:r>
            <a:r>
              <a:rPr lang="en-US" altLang="zh-CN" sz="2800" b="1" dirty="0" err="1">
                <a:latin typeface="宋体" panose="02010600030101010101" pitchFamily="2" charset="-122"/>
              </a:rPr>
              <a:t>y</a:t>
            </a:r>
            <a:r>
              <a:rPr lang="en-US" altLang="zh-CN" sz="2800" b="1" dirty="0">
                <a:latin typeface="宋体" panose="02010600030101010101" pitchFamily="2" charset="-122"/>
              </a:rPr>
              <a:t>(</a:t>
            </a:r>
            <a:r>
              <a:rPr lang="zh-CN" altLang="en-US" sz="2000" dirty="0">
                <a:latin typeface="黑体" panose="02010609060101010101" pitchFamily="49" charset="-122"/>
                <a:ea typeface="黑体" panose="02010609060101010101" pitchFamily="49" charset="-122"/>
              </a:rPr>
              <a:t>回交</a:t>
            </a:r>
            <a:r>
              <a:rPr lang="zh-CN" altLang="en-US" sz="2000" b="1" dirty="0">
                <a:latin typeface="宋体" panose="02010600030101010101" pitchFamily="2" charset="-122"/>
              </a:rPr>
              <a:t>）</a:t>
            </a:r>
          </a:p>
          <a:p>
            <a:pPr marL="457200" indent="-457200" eaLnBrk="1" hangingPunct="1">
              <a:spcBef>
                <a:spcPct val="50000"/>
              </a:spcBef>
            </a:pP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W          </a:t>
            </a:r>
            <a:r>
              <a:rPr lang="en-US" altLang="zh-CN" sz="2000" dirty="0">
                <a:latin typeface="Times New Roman" panose="02020603050405020304" pitchFamily="18" charset="0"/>
                <a:cs typeface="Times New Roman" panose="02020603050405020304" pitchFamily="18" charset="0"/>
              </a:rPr>
              <a:t>Y</a:t>
            </a:r>
            <a:br>
              <a:rPr lang="en-US" altLang="zh-CN" sz="2000" dirty="0">
                <a:latin typeface="Times New Roman" panose="02020603050405020304" pitchFamily="18" charset="0"/>
                <a:cs typeface="Times New Roman" panose="02020603050405020304" pitchFamily="18" charset="0"/>
              </a:rPr>
            </a:br>
            <a:r>
              <a:rPr lang="en-US" altLang="zh-CN" sz="2000" dirty="0">
                <a:latin typeface="Times New Roman" panose="02020603050405020304" pitchFamily="18" charset="0"/>
                <a:cs typeface="Times New Roman" panose="02020603050405020304" pitchFamily="18" charset="0"/>
              </a:rPr>
              <a:t>                          X</a:t>
            </a:r>
            <a:r>
              <a:rPr lang="en-US" altLang="zh-CN" sz="2000" baseline="30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W     </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Y</a:t>
            </a:r>
          </a:p>
          <a:p>
            <a:pPr marL="457200" indent="-457200" eaLnBrk="1" hangingPunct="1">
              <a:spcBef>
                <a:spcPct val="50000"/>
              </a:spcBef>
            </a:pPr>
            <a:r>
              <a:rPr lang="en-US" altLang="zh-CN" sz="2000" dirty="0">
                <a:latin typeface="Times New Roman" panose="02020603050405020304" pitchFamily="18" charset="0"/>
                <a:cs typeface="Times New Roman" panose="02020603050405020304" pitchFamily="18" charset="0"/>
              </a:rPr>
              <a:t>                                 X</a:t>
            </a:r>
            <a:r>
              <a:rPr lang="en-US" altLang="zh-CN" sz="2000" baseline="30000" dirty="0">
                <a:latin typeface="Times New Roman" panose="02020603050405020304" pitchFamily="18" charset="0"/>
                <a:cs typeface="Times New Roman" panose="02020603050405020304" pitchFamily="18" charset="0"/>
              </a:rPr>
              <a:t>W      </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W     </a:t>
            </a:r>
            <a:r>
              <a:rPr lang="en-US" altLang="zh-CN" sz="2000" dirty="0">
                <a:latin typeface="Times New Roman" panose="02020603050405020304" pitchFamily="18" charset="0"/>
                <a:cs typeface="Times New Roman" panose="02020603050405020304" pitchFamily="18" charset="0"/>
              </a:rPr>
              <a:t>X</a:t>
            </a:r>
            <a:r>
              <a:rPr lang="en-US" altLang="zh-CN" sz="2000" baseline="30000" dirty="0">
                <a:latin typeface="Times New Roman" panose="02020603050405020304" pitchFamily="18" charset="0"/>
                <a:cs typeface="Times New Roman" panose="02020603050405020304" pitchFamily="18" charset="0"/>
              </a:rPr>
              <a:t>W</a:t>
            </a:r>
            <a:r>
              <a:rPr lang="en-US" altLang="zh-CN" sz="2000" dirty="0">
                <a:latin typeface="Times New Roman" panose="02020603050405020304" pitchFamily="18" charset="0"/>
                <a:cs typeface="Times New Roman" panose="02020603050405020304" pitchFamily="18" charset="0"/>
              </a:rPr>
              <a:t>Y</a:t>
            </a:r>
          </a:p>
          <a:p>
            <a:pPr marL="457200" indent="-457200" eaLnBrk="1" hangingPunct="1">
              <a:spcBef>
                <a:spcPct val="50000"/>
              </a:spcBef>
            </a:pPr>
            <a:r>
              <a:rPr lang="en-US" altLang="zh-CN" sz="2000" b="1" dirty="0">
                <a:latin typeface="宋体" panose="02010600030101010101" pitchFamily="2" charset="-122"/>
              </a:rPr>
              <a:t>    </a:t>
            </a:r>
          </a:p>
        </p:txBody>
      </p:sp>
      <p:sp>
        <p:nvSpPr>
          <p:cNvPr id="44035" name="Line 3"/>
          <p:cNvSpPr>
            <a:spLocks noChangeShapeType="1"/>
          </p:cNvSpPr>
          <p:nvPr/>
        </p:nvSpPr>
        <p:spPr bwMode="auto">
          <a:xfrm>
            <a:off x="2286000" y="1981200"/>
            <a:ext cx="3276600" cy="0"/>
          </a:xfrm>
          <a:prstGeom prst="line">
            <a:avLst/>
          </a:prstGeom>
          <a:noFill/>
          <a:ln w="28575">
            <a:solidFill>
              <a:schemeClr val="tx1"/>
            </a:solidFill>
            <a:round/>
          </a:ln>
        </p:spPr>
        <p:txBody>
          <a:bodyPr wrap="none"/>
          <a:lstStyle/>
          <a:p>
            <a:endParaRPr lang="zh-CN" altLang="en-US"/>
          </a:p>
        </p:txBody>
      </p:sp>
      <p:sp>
        <p:nvSpPr>
          <p:cNvPr id="44036" name="Line 4"/>
          <p:cNvSpPr>
            <a:spLocks noChangeShapeType="1"/>
          </p:cNvSpPr>
          <p:nvPr/>
        </p:nvSpPr>
        <p:spPr bwMode="auto">
          <a:xfrm>
            <a:off x="3200400" y="1371600"/>
            <a:ext cx="0" cy="2057400"/>
          </a:xfrm>
          <a:prstGeom prst="line">
            <a:avLst/>
          </a:prstGeom>
          <a:noFill/>
          <a:ln w="28575">
            <a:solidFill>
              <a:schemeClr val="tx1"/>
            </a:solidFill>
            <a:round/>
          </a:ln>
        </p:spPr>
        <p:txBody>
          <a:bodyPr wrap="none"/>
          <a:lstStyle/>
          <a:p>
            <a:endParaRPr lang="zh-CN" altLang="en-US"/>
          </a:p>
        </p:txBody>
      </p:sp>
      <p:sp>
        <p:nvSpPr>
          <p:cNvPr id="44037" name="Line 5"/>
          <p:cNvSpPr>
            <a:spLocks noChangeShapeType="1"/>
          </p:cNvSpPr>
          <p:nvPr/>
        </p:nvSpPr>
        <p:spPr bwMode="auto">
          <a:xfrm>
            <a:off x="2438400" y="1524000"/>
            <a:ext cx="685800" cy="457200"/>
          </a:xfrm>
          <a:prstGeom prst="line">
            <a:avLst/>
          </a:prstGeom>
          <a:noFill/>
          <a:ln w="9525">
            <a:solidFill>
              <a:schemeClr val="tx1"/>
            </a:solidFill>
            <a:round/>
          </a:ln>
        </p:spPr>
        <p:txBody>
          <a:bodyPr wrap="none"/>
          <a:lstStyle/>
          <a:p>
            <a:endParaRPr lang="zh-CN" altLang="en-US"/>
          </a:p>
        </p:txBody>
      </p:sp>
      <p:sp>
        <p:nvSpPr>
          <p:cNvPr id="44038" name="Line 6"/>
          <p:cNvSpPr>
            <a:spLocks noChangeShapeType="1"/>
          </p:cNvSpPr>
          <p:nvPr/>
        </p:nvSpPr>
        <p:spPr bwMode="auto">
          <a:xfrm>
            <a:off x="3810000" y="990600"/>
            <a:ext cx="0" cy="381000"/>
          </a:xfrm>
          <a:prstGeom prst="line">
            <a:avLst/>
          </a:prstGeom>
          <a:noFill/>
          <a:ln w="9525">
            <a:solidFill>
              <a:schemeClr val="tx1"/>
            </a:solidFill>
            <a:round/>
            <a:tailEnd type="triangle" w="med" len="med"/>
          </a:ln>
        </p:spPr>
        <p:txBody>
          <a:bodyPr wrap="none"/>
          <a:lstStyle/>
          <a:p>
            <a:endParaRPr lang="zh-CN" altLang="en-US"/>
          </a:p>
        </p:txBody>
      </p:sp>
      <p:sp>
        <p:nvSpPr>
          <p:cNvPr id="44039" name="Text Box 7"/>
          <p:cNvSpPr txBox="1">
            <a:spLocks noChangeArrowheads="1"/>
          </p:cNvSpPr>
          <p:nvPr/>
        </p:nvSpPr>
        <p:spPr bwMode="auto">
          <a:xfrm>
            <a:off x="5715000" y="2286000"/>
            <a:ext cx="2819400" cy="711200"/>
          </a:xfrm>
          <a:prstGeom prst="rect">
            <a:avLst/>
          </a:prstGeom>
          <a:noFill/>
          <a:ln w="9525">
            <a:solidFill>
              <a:schemeClr val="tx1"/>
            </a:solidFill>
            <a:miter lim="800000"/>
          </a:ln>
        </p:spPr>
        <p:txBody>
          <a:bodyPr>
            <a:spAutoFit/>
          </a:bodyPr>
          <a:lstStyle/>
          <a:p>
            <a:pPr eaLnBrk="1" hangingPunct="1">
              <a:spcBef>
                <a:spcPct val="50000"/>
              </a:spcBef>
            </a:pPr>
            <a:r>
              <a:rPr lang="zh-CN" altLang="en-US" sz="2000">
                <a:solidFill>
                  <a:srgbClr val="FFFF00"/>
                </a:solidFill>
                <a:latin typeface="黑体" panose="02010609060101010101" pitchFamily="49" charset="-122"/>
                <a:ea typeface="黑体" panose="02010609060101010101" pitchFamily="49" charset="-122"/>
              </a:rPr>
              <a:t>子二代</a:t>
            </a:r>
            <a:r>
              <a:rPr lang="zh-CN" altLang="en-US" sz="2000">
                <a:solidFill>
                  <a:srgbClr val="FFFF00"/>
                </a:solidFill>
                <a:latin typeface="黑体" panose="02010609060101010101" pitchFamily="49" charset="-122"/>
                <a:ea typeface="黑体" panose="02010609060101010101" pitchFamily="49" charset="-122"/>
                <a:cs typeface="Arial Unicode MS" pitchFamily="34" charset="-122"/>
              </a:rPr>
              <a:t>♀蝇全为红眼，而♂蝇红白各占一半</a:t>
            </a:r>
            <a:endParaRPr lang="zh-CN" altLang="en-US" sz="2000">
              <a:solidFill>
                <a:srgbClr val="FFFF00"/>
              </a:solidFill>
              <a:latin typeface="黑体" panose="02010609060101010101" pitchFamily="49" charset="-122"/>
              <a:ea typeface="黑体" panose="02010609060101010101" pitchFamily="49" charset="-122"/>
            </a:endParaRPr>
          </a:p>
        </p:txBody>
      </p:sp>
      <p:sp>
        <p:nvSpPr>
          <p:cNvPr id="44040" name="Line 8"/>
          <p:cNvSpPr>
            <a:spLocks noChangeShapeType="1"/>
          </p:cNvSpPr>
          <p:nvPr/>
        </p:nvSpPr>
        <p:spPr bwMode="auto">
          <a:xfrm>
            <a:off x="2438400" y="5105400"/>
            <a:ext cx="2819400" cy="0"/>
          </a:xfrm>
          <a:prstGeom prst="line">
            <a:avLst/>
          </a:prstGeom>
          <a:noFill/>
          <a:ln w="28575">
            <a:solidFill>
              <a:schemeClr val="tx1"/>
            </a:solidFill>
            <a:round/>
          </a:ln>
        </p:spPr>
        <p:txBody>
          <a:bodyPr wrap="none"/>
          <a:lstStyle/>
          <a:p>
            <a:endParaRPr lang="zh-CN" altLang="en-US"/>
          </a:p>
        </p:txBody>
      </p:sp>
      <p:sp>
        <p:nvSpPr>
          <p:cNvPr id="44041" name="Line 9"/>
          <p:cNvSpPr>
            <a:spLocks noChangeShapeType="1"/>
          </p:cNvSpPr>
          <p:nvPr/>
        </p:nvSpPr>
        <p:spPr bwMode="auto">
          <a:xfrm>
            <a:off x="3200400" y="4876800"/>
            <a:ext cx="0" cy="1295400"/>
          </a:xfrm>
          <a:prstGeom prst="line">
            <a:avLst/>
          </a:prstGeom>
          <a:noFill/>
          <a:ln w="28575">
            <a:solidFill>
              <a:schemeClr val="tx1"/>
            </a:solidFill>
            <a:round/>
          </a:ln>
        </p:spPr>
        <p:txBody>
          <a:bodyPr wrap="none"/>
          <a:lstStyle/>
          <a:p>
            <a:endParaRPr lang="zh-CN" altLang="en-US"/>
          </a:p>
        </p:txBody>
      </p:sp>
      <p:sp>
        <p:nvSpPr>
          <p:cNvPr id="44042" name="Line 10"/>
          <p:cNvSpPr>
            <a:spLocks noChangeShapeType="1"/>
          </p:cNvSpPr>
          <p:nvPr/>
        </p:nvSpPr>
        <p:spPr bwMode="auto">
          <a:xfrm>
            <a:off x="3376613" y="4648200"/>
            <a:ext cx="0" cy="228600"/>
          </a:xfrm>
          <a:prstGeom prst="line">
            <a:avLst/>
          </a:prstGeom>
          <a:noFill/>
          <a:ln w="9525">
            <a:solidFill>
              <a:schemeClr val="tx1"/>
            </a:solidFill>
            <a:round/>
            <a:tailEnd type="triangle" w="med" len="med"/>
          </a:ln>
        </p:spPr>
        <p:txBody>
          <a:bodyPr wrap="none"/>
          <a:lstStyle/>
          <a:p>
            <a:endParaRPr lang="zh-CN" altLang="en-US"/>
          </a:p>
        </p:txBody>
      </p:sp>
      <p:sp>
        <p:nvSpPr>
          <p:cNvPr id="44043" name="Text Box 11"/>
          <p:cNvSpPr txBox="1">
            <a:spLocks noChangeArrowheads="1"/>
          </p:cNvSpPr>
          <p:nvPr/>
        </p:nvSpPr>
        <p:spPr bwMode="auto">
          <a:xfrm>
            <a:off x="5715000" y="4648200"/>
            <a:ext cx="2682875" cy="1169988"/>
          </a:xfrm>
          <a:prstGeom prst="rect">
            <a:avLst/>
          </a:prstGeom>
          <a:noFill/>
          <a:ln w="9525">
            <a:solidFill>
              <a:schemeClr val="tx1"/>
            </a:solidFill>
            <a:miter lim="800000"/>
          </a:ln>
        </p:spPr>
        <p:txBody>
          <a:bodyPr>
            <a:spAutoFit/>
          </a:bodyPr>
          <a:lstStyle/>
          <a:p>
            <a:pPr eaLnBrk="1" hangingPunct="1">
              <a:spcBef>
                <a:spcPct val="50000"/>
              </a:spcBef>
            </a:pPr>
            <a:r>
              <a:rPr lang="en-US" altLang="zh-CN" sz="2000">
                <a:solidFill>
                  <a:srgbClr val="FFFF00"/>
                </a:solidFill>
                <a:latin typeface="黑体" panose="02010609060101010101" pitchFamily="49" charset="-122"/>
                <a:ea typeface="黑体" panose="02010609060101010101" pitchFamily="49" charset="-122"/>
              </a:rPr>
              <a:t>F</a:t>
            </a:r>
            <a:r>
              <a:rPr lang="en-US" altLang="zh-CN" sz="2000" baseline="-25000">
                <a:solidFill>
                  <a:srgbClr val="FFFF00"/>
                </a:solidFill>
                <a:latin typeface="黑体" panose="02010609060101010101" pitchFamily="49" charset="-122"/>
                <a:ea typeface="黑体" panose="02010609060101010101" pitchFamily="49" charset="-122"/>
              </a:rPr>
              <a:t>1</a:t>
            </a:r>
            <a:r>
              <a:rPr lang="zh-CN" altLang="en-US" sz="2000">
                <a:solidFill>
                  <a:srgbClr val="FFFF00"/>
                </a:solidFill>
                <a:latin typeface="黑体" panose="02010609060101010101" pitchFamily="49" charset="-122"/>
                <a:ea typeface="黑体" panose="02010609060101010101" pitchFamily="49" charset="-122"/>
              </a:rPr>
              <a:t>中雌蝇和雄蝇</a:t>
            </a:r>
          </a:p>
          <a:p>
            <a:pPr eaLnBrk="1" hangingPunct="1">
              <a:spcBef>
                <a:spcPct val="50000"/>
              </a:spcBef>
            </a:pPr>
            <a:r>
              <a:rPr lang="zh-CN" altLang="en-US" sz="2000">
                <a:solidFill>
                  <a:srgbClr val="FFFF00"/>
                </a:solidFill>
                <a:latin typeface="黑体" panose="02010609060101010101" pitchFamily="49" charset="-122"/>
                <a:ea typeface="黑体" panose="02010609060101010101" pitchFamily="49" charset="-122"/>
              </a:rPr>
              <a:t>红眼和白眼各占一半</a:t>
            </a:r>
          </a:p>
          <a:p>
            <a:pPr eaLnBrk="1" hangingPunct="1"/>
            <a:endParaRPr lang="zh-CN" altLang="en-US" sz="2000">
              <a:solidFill>
                <a:srgbClr val="FFFF00"/>
              </a:solidFill>
              <a:latin typeface="黑体" panose="02010609060101010101" pitchFamily="49" charset="-122"/>
              <a:ea typeface="黑体" panose="02010609060101010101" pitchFamily="49" charset="-122"/>
            </a:endParaRPr>
          </a:p>
        </p:txBody>
      </p:sp>
      <p:sp>
        <p:nvSpPr>
          <p:cNvPr id="12" name="TextBox 11"/>
          <p:cNvSpPr txBox="1"/>
          <p:nvPr/>
        </p:nvSpPr>
        <p:spPr>
          <a:xfrm>
            <a:off x="609600" y="4267200"/>
            <a:ext cx="492443" cy="461665"/>
          </a:xfrm>
          <a:prstGeom prst="rect">
            <a:avLst/>
          </a:prstGeom>
          <a:noFill/>
        </p:spPr>
        <p:txBody>
          <a:bodyPr wrap="none" rtlCol="0">
            <a:spAutoFit/>
          </a:bodyPr>
          <a:lstStyle/>
          <a:p>
            <a:r>
              <a:rPr lang="zh-CN" altLang="en-US" sz="2400" dirty="0" smtClean="0">
                <a:latin typeface="宋体" panose="02010600030101010101" pitchFamily="2" charset="-122"/>
                <a:ea typeface="宋体" panose="02010600030101010101" pitchFamily="2" charset="-122"/>
              </a:rPr>
              <a:t>②</a:t>
            </a:r>
            <a:endParaRPr lang="zh-CN" altLang="en-US"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457200" y="533400"/>
            <a:ext cx="8686800" cy="3016210"/>
          </a:xfrm>
          <a:prstGeom prst="rect">
            <a:avLst/>
          </a:prstGeom>
          <a:noFill/>
          <a:ln w="9525">
            <a:noFill/>
            <a:miter lim="800000"/>
          </a:ln>
        </p:spPr>
        <p:txBody>
          <a:bodyPr>
            <a:spAutoFit/>
          </a:bodyPr>
          <a:lstStyle/>
          <a:p>
            <a:pPr marL="457200" indent="-457200" eaLnBrk="1" hangingPunct="1">
              <a:spcBef>
                <a:spcPct val="50000"/>
              </a:spcBef>
            </a:pPr>
            <a:r>
              <a:rPr lang="en-US" altLang="zh-CN" sz="2000" b="1" dirty="0">
                <a:latin typeface="宋体" panose="02010600030101010101" pitchFamily="2" charset="-122"/>
              </a:rPr>
              <a:t> </a:t>
            </a:r>
            <a:r>
              <a:rPr lang="en-US" altLang="zh-CN" sz="2000" b="1" baseline="-25000" dirty="0">
                <a:cs typeface="Times New Roman" panose="02020603050405020304" pitchFamily="18" charset="0"/>
              </a:rPr>
              <a:t>                     </a:t>
            </a:r>
            <a:endParaRPr lang="en-US" altLang="zh-CN" sz="2000" b="1" dirty="0">
              <a:ea typeface="Arial Unicode MS" pitchFamily="34" charset="-122"/>
              <a:cs typeface="Arial Unicode MS" pitchFamily="34" charset="-122"/>
            </a:endParaRPr>
          </a:p>
          <a:p>
            <a:pPr marL="457200" indent="-457200" eaLnBrk="1" hangingPunct="1">
              <a:spcBef>
                <a:spcPct val="50000"/>
              </a:spcBef>
            </a:pPr>
            <a:r>
              <a:rPr lang="en-US" altLang="zh-CN" sz="2000" b="1" baseline="-25000" dirty="0">
                <a:cs typeface="Times New Roman" panose="02020603050405020304" pitchFamily="18" charset="0"/>
              </a:rPr>
              <a:t>                  </a:t>
            </a:r>
          </a:p>
          <a:p>
            <a:pPr marL="457200" indent="-457200" eaLnBrk="1" hangingPunct="1">
              <a:spcBef>
                <a:spcPct val="50000"/>
              </a:spcBef>
            </a:pPr>
            <a:r>
              <a:rPr lang="en-US" altLang="zh-CN" sz="2400" b="1" dirty="0">
                <a:latin typeface="黑体" panose="02010609060101010101" pitchFamily="49" charset="-122"/>
                <a:ea typeface="黑体" panose="02010609060101010101" pitchFamily="49" charset="-122"/>
              </a:rPr>
              <a:t>             </a:t>
            </a:r>
            <a:r>
              <a:rPr lang="zh-CN" altLang="en-US" sz="2400" b="1" dirty="0" smtClean="0">
                <a:latin typeface="黑体" panose="02010609060101010101" pitchFamily="49" charset="-122"/>
                <a:ea typeface="黑体" panose="02010609060101010101" pitchFamily="49" charset="-122"/>
              </a:rPr>
              <a:t>精子    </a:t>
            </a:r>
            <a:endParaRPr lang="en-US" altLang="zh-CN" sz="2400" b="1" baseline="-25000" dirty="0">
              <a:latin typeface="黑体" panose="02010609060101010101" pitchFamily="49" charset="-122"/>
              <a:ea typeface="黑体" panose="02010609060101010101" pitchFamily="49" charset="-122"/>
              <a:cs typeface="Times New Roman" panose="02020603050405020304" pitchFamily="18" charset="0"/>
            </a:endParaRPr>
          </a:p>
          <a:p>
            <a:pPr marL="457200" indent="-457200" eaLnBrk="1" hangingPunct="1">
              <a:spcBef>
                <a:spcPct val="50000"/>
              </a:spcBef>
            </a:pPr>
            <a:r>
              <a:rPr lang="en-US" altLang="zh-CN" sz="2400" b="1" baseline="-25000" dirty="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smtClean="0">
                <a:latin typeface="黑体" panose="02010609060101010101" pitchFamily="49" charset="-122"/>
                <a:ea typeface="黑体" panose="02010609060101010101" pitchFamily="49" charset="-122"/>
              </a:rPr>
              <a:t>卵        </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X</a:t>
            </a:r>
            <a:r>
              <a:rPr lang="en-US" altLang="zh-CN" sz="2400" b="1" baseline="30000"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Y</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r>
            <a:br>
              <a:rPr lang="en-US" altLang="zh-CN" sz="2400" b="1" dirty="0">
                <a:latin typeface="黑体" panose="02010609060101010101" pitchFamily="49" charset="-122"/>
                <a:ea typeface="黑体" panose="02010609060101010101" pitchFamily="49" charset="-122"/>
                <a:cs typeface="Times New Roman" panose="02020603050405020304" pitchFamily="18" charset="0"/>
              </a:rPr>
            </a:b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err="1" smtClean="0">
                <a:latin typeface="黑体" panose="02010609060101010101" pitchFamily="49" charset="-122"/>
                <a:ea typeface="黑体" panose="02010609060101010101" pitchFamily="49" charset="-122"/>
                <a:cs typeface="Times New Roman" panose="02020603050405020304" pitchFamily="18" charset="0"/>
              </a:rPr>
              <a:t>X</a:t>
            </a:r>
            <a:r>
              <a:rPr lang="en-US" altLang="zh-CN" sz="2400" b="1" baseline="30000" dirty="0" err="1" smtClean="0">
                <a:latin typeface="黑体" panose="02010609060101010101" pitchFamily="49" charset="-122"/>
                <a:ea typeface="黑体" panose="02010609060101010101" pitchFamily="49" charset="-122"/>
                <a:cs typeface="Times New Roman" panose="02020603050405020304" pitchFamily="18" charset="0"/>
              </a:rPr>
              <a:t>w</a:t>
            </a:r>
            <a:r>
              <a:rPr lang="en-US" altLang="zh-CN" sz="2400" b="1" baseline="30000"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err="1" smtClean="0">
                <a:latin typeface="黑体" panose="02010609060101010101" pitchFamily="49" charset="-122"/>
                <a:ea typeface="黑体" panose="02010609060101010101" pitchFamily="49" charset="-122"/>
                <a:cs typeface="Times New Roman" panose="02020603050405020304" pitchFamily="18" charset="0"/>
              </a:rPr>
              <a:t>X</a:t>
            </a:r>
            <a:r>
              <a:rPr lang="en-US" altLang="zh-CN" sz="2400" b="1" baseline="30000" dirty="0" err="1" smtClean="0">
                <a:latin typeface="黑体" panose="02010609060101010101" pitchFamily="49" charset="-122"/>
                <a:ea typeface="黑体" panose="02010609060101010101" pitchFamily="49" charset="-122"/>
                <a:cs typeface="Times New Roman" panose="02020603050405020304" pitchFamily="18" charset="0"/>
              </a:rPr>
              <a:t>w</a:t>
            </a:r>
            <a:r>
              <a:rPr lang="en-US" altLang="zh-CN" sz="2400" b="1" dirty="0" err="1" smtClean="0">
                <a:latin typeface="黑体" panose="02010609060101010101" pitchFamily="49" charset="-122"/>
                <a:ea typeface="黑体" panose="02010609060101010101" pitchFamily="49" charset="-122"/>
                <a:cs typeface="Times New Roman" panose="02020603050405020304" pitchFamily="18" charset="0"/>
              </a:rPr>
              <a:t>X</a:t>
            </a:r>
            <a:r>
              <a:rPr lang="en-US" altLang="zh-CN" sz="2400" b="1" baseline="30000"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smtClean="0">
                <a:latin typeface="黑体" panose="02010609060101010101" pitchFamily="49" charset="-122"/>
                <a:ea typeface="黑体" panose="02010609060101010101" pitchFamily="49" charset="-122"/>
                <a:cs typeface="Times New Roman" panose="02020603050405020304" pitchFamily="18" charset="0"/>
              </a:rPr>
              <a:t> </a:t>
            </a:r>
            <a:r>
              <a:rPr lang="en-US" altLang="zh-CN" sz="2400" b="1" dirty="0" err="1" smtClean="0">
                <a:latin typeface="黑体" panose="02010609060101010101" pitchFamily="49" charset="-122"/>
                <a:ea typeface="黑体" panose="02010609060101010101" pitchFamily="49" charset="-122"/>
                <a:cs typeface="Times New Roman" panose="02020603050405020304" pitchFamily="18" charset="0"/>
              </a:rPr>
              <a:t>X</a:t>
            </a:r>
            <a:r>
              <a:rPr lang="en-US" altLang="zh-CN" sz="2400" b="1" baseline="30000" dirty="0" err="1" smtClean="0">
                <a:latin typeface="黑体" panose="02010609060101010101" pitchFamily="49" charset="-122"/>
                <a:ea typeface="黑体" panose="02010609060101010101" pitchFamily="49" charset="-122"/>
                <a:cs typeface="Times New Roman" panose="02020603050405020304" pitchFamily="18" charset="0"/>
              </a:rPr>
              <a:t>w</a:t>
            </a:r>
            <a:r>
              <a:rPr lang="en-US" altLang="zh-CN" sz="2400" b="1" dirty="0" err="1" smtClean="0">
                <a:latin typeface="黑体" panose="02010609060101010101" pitchFamily="49" charset="-122"/>
                <a:ea typeface="黑体" panose="02010609060101010101" pitchFamily="49" charset="-122"/>
                <a:cs typeface="Times New Roman" panose="02020603050405020304" pitchFamily="18" charset="0"/>
              </a:rPr>
              <a:t>Y</a:t>
            </a: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r>
            <a:br>
              <a:rPr lang="en-US" altLang="zh-CN" sz="2400" b="1" dirty="0">
                <a:latin typeface="黑体" panose="02010609060101010101" pitchFamily="49" charset="-122"/>
                <a:ea typeface="黑体" panose="02010609060101010101" pitchFamily="49" charset="-122"/>
                <a:cs typeface="Times New Roman" panose="02020603050405020304" pitchFamily="18" charset="0"/>
              </a:rPr>
            </a:br>
            <a:r>
              <a:rPr lang="en-US" altLang="zh-CN" sz="24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红</a:t>
            </a:r>
            <a:r>
              <a:rPr lang="zh-CN" altLang="en-US" sz="2400" b="1" dirty="0" smtClean="0">
                <a:latin typeface="黑体" panose="02010609060101010101" pitchFamily="49" charset="-122"/>
                <a:ea typeface="黑体" panose="02010609060101010101" pitchFamily="49" charset="-122"/>
              </a:rPr>
              <a:t>眼</a:t>
            </a:r>
            <a:r>
              <a:rPr lang="zh-CN" altLang="en-US" sz="2400" b="1"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a:latin typeface="黑体" panose="02010609060101010101" pitchFamily="49" charset="-122"/>
                <a:ea typeface="黑体" panose="02010609060101010101" pitchFamily="49" charset="-122"/>
                <a:cs typeface="Arial Unicode MS" pitchFamily="34" charset="-122"/>
              </a:rPr>
              <a:t>♀  </a:t>
            </a:r>
            <a:r>
              <a:rPr lang="zh-CN" altLang="en-US" sz="2400" b="1" dirty="0" smtClean="0">
                <a:latin typeface="黑体" panose="02010609060101010101" pitchFamily="49" charset="-122"/>
                <a:ea typeface="黑体" panose="02010609060101010101" pitchFamily="49" charset="-122"/>
                <a:cs typeface="Arial Unicode MS" pitchFamily="34" charset="-122"/>
              </a:rPr>
              <a:t> 白</a:t>
            </a:r>
            <a:r>
              <a:rPr lang="zh-CN" altLang="en-US" sz="2400" b="1" dirty="0" smtClean="0">
                <a:latin typeface="黑体" panose="02010609060101010101" pitchFamily="49" charset="-122"/>
                <a:ea typeface="黑体" panose="02010609060101010101" pitchFamily="49" charset="-122"/>
              </a:rPr>
              <a:t>眼</a:t>
            </a:r>
            <a:r>
              <a:rPr lang="zh-CN" altLang="en-US" sz="2400" b="1" baseline="-30000" dirty="0" smtClean="0">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a:latin typeface="黑体" panose="02010609060101010101" pitchFamily="49" charset="-122"/>
                <a:ea typeface="黑体" panose="02010609060101010101" pitchFamily="49" charset="-122"/>
                <a:cs typeface="Arial Unicode MS" pitchFamily="34" charset="-122"/>
              </a:rPr>
              <a:t>♂</a:t>
            </a:r>
            <a:r>
              <a:rPr lang="zh-CN" altLang="en-US" sz="2400" b="1" dirty="0">
                <a:latin typeface="黑体" panose="02010609060101010101" pitchFamily="49" charset="-122"/>
                <a:ea typeface="黑体" panose="02010609060101010101" pitchFamily="49" charset="-122"/>
                <a:cs typeface="Times New Roman" panose="02020603050405020304" pitchFamily="18" charset="0"/>
              </a:rPr>
              <a:t> </a:t>
            </a:r>
            <a:endParaRPr lang="en-US" altLang="zh-CN" sz="2000" dirty="0">
              <a:latin typeface="黑体" panose="02010609060101010101" pitchFamily="49" charset="-122"/>
              <a:ea typeface="黑体" panose="02010609060101010101" pitchFamily="49" charset="-122"/>
            </a:endParaRPr>
          </a:p>
          <a:p>
            <a:pPr marL="457200" indent="-457200" eaLnBrk="1" hangingPunct="1">
              <a:spcBef>
                <a:spcPct val="50000"/>
              </a:spcBef>
            </a:pPr>
            <a:r>
              <a:rPr lang="en-US" altLang="zh-CN" sz="2000" b="1" dirty="0" smtClean="0">
                <a:latin typeface="宋体" panose="02010600030101010101" pitchFamily="2" charset="-122"/>
              </a:rPr>
              <a:t> </a:t>
            </a:r>
            <a:endParaRPr lang="en-US" altLang="zh-CN" sz="2000" b="1" dirty="0">
              <a:latin typeface="宋体" panose="02010600030101010101" pitchFamily="2" charset="-122"/>
            </a:endParaRPr>
          </a:p>
        </p:txBody>
      </p:sp>
      <p:sp>
        <p:nvSpPr>
          <p:cNvPr id="16387" name="Line 3"/>
          <p:cNvSpPr>
            <a:spLocks noChangeShapeType="1"/>
          </p:cNvSpPr>
          <p:nvPr/>
        </p:nvSpPr>
        <p:spPr bwMode="auto">
          <a:xfrm>
            <a:off x="1905000" y="2296180"/>
            <a:ext cx="3886200" cy="0"/>
          </a:xfrm>
          <a:prstGeom prst="line">
            <a:avLst/>
          </a:prstGeom>
          <a:noFill/>
          <a:ln w="28575">
            <a:solidFill>
              <a:schemeClr val="tx1"/>
            </a:solidFill>
            <a:round/>
          </a:ln>
        </p:spPr>
        <p:txBody>
          <a:bodyPr wrap="none"/>
          <a:lstStyle/>
          <a:p>
            <a:endParaRPr lang="zh-CN" altLang="en-US"/>
          </a:p>
        </p:txBody>
      </p:sp>
      <p:sp>
        <p:nvSpPr>
          <p:cNvPr id="16388" name="Line 4"/>
          <p:cNvSpPr>
            <a:spLocks noChangeShapeType="1"/>
          </p:cNvSpPr>
          <p:nvPr/>
        </p:nvSpPr>
        <p:spPr bwMode="auto">
          <a:xfrm>
            <a:off x="3200400" y="1371600"/>
            <a:ext cx="0" cy="1577250"/>
          </a:xfrm>
          <a:prstGeom prst="line">
            <a:avLst/>
          </a:prstGeom>
          <a:noFill/>
          <a:ln w="28575">
            <a:solidFill>
              <a:schemeClr val="tx1"/>
            </a:solidFill>
            <a:round/>
          </a:ln>
        </p:spPr>
        <p:txBody>
          <a:bodyPr wrap="none"/>
          <a:lstStyle/>
          <a:p>
            <a:endParaRPr lang="zh-CN" altLang="en-US"/>
          </a:p>
        </p:txBody>
      </p:sp>
      <p:sp>
        <p:nvSpPr>
          <p:cNvPr id="16389" name="Line 5"/>
          <p:cNvSpPr>
            <a:spLocks noChangeShapeType="1"/>
          </p:cNvSpPr>
          <p:nvPr/>
        </p:nvSpPr>
        <p:spPr bwMode="auto">
          <a:xfrm>
            <a:off x="2133600" y="1643511"/>
            <a:ext cx="1030357" cy="617453"/>
          </a:xfrm>
          <a:prstGeom prst="line">
            <a:avLst/>
          </a:prstGeom>
          <a:noFill/>
          <a:ln w="28575">
            <a:solidFill>
              <a:schemeClr val="tx1"/>
            </a:solidFill>
            <a:round/>
          </a:ln>
        </p:spPr>
        <p:txBody>
          <a:bodyPr wrap="none"/>
          <a:lstStyle/>
          <a:p>
            <a:endParaRPr lang="zh-CN" altLang="en-US"/>
          </a:p>
        </p:txBody>
      </p:sp>
      <p:sp>
        <p:nvSpPr>
          <p:cNvPr id="16390" name="Line 6"/>
          <p:cNvSpPr>
            <a:spLocks noChangeShapeType="1"/>
          </p:cNvSpPr>
          <p:nvPr/>
        </p:nvSpPr>
        <p:spPr bwMode="auto">
          <a:xfrm>
            <a:off x="4045226" y="1083364"/>
            <a:ext cx="0" cy="381000"/>
          </a:xfrm>
          <a:prstGeom prst="line">
            <a:avLst/>
          </a:prstGeom>
          <a:noFill/>
          <a:ln w="28575">
            <a:solidFill>
              <a:schemeClr val="tx1"/>
            </a:solidFill>
            <a:round/>
            <a:tailEnd type="triangle" w="med" len="med"/>
          </a:ln>
        </p:spPr>
        <p:txBody>
          <a:bodyPr wrap="none"/>
          <a:lstStyle/>
          <a:p>
            <a:endParaRPr lang="zh-CN" altLang="en-US"/>
          </a:p>
        </p:txBody>
      </p:sp>
      <p:sp>
        <p:nvSpPr>
          <p:cNvPr id="10" name="矩形 9"/>
          <p:cNvSpPr/>
          <p:nvPr/>
        </p:nvSpPr>
        <p:spPr>
          <a:xfrm>
            <a:off x="1828800" y="533400"/>
            <a:ext cx="5029200" cy="523220"/>
          </a:xfrm>
          <a:prstGeom prst="rect">
            <a:avLst/>
          </a:prstGeom>
        </p:spPr>
        <p:txBody>
          <a:bodyPr wrap="square">
            <a:spAutoFit/>
          </a:bodyPr>
          <a:lstStyle/>
          <a:p>
            <a:r>
              <a:rPr lang="zh-CN" altLang="en-US" sz="2800" b="1" dirty="0">
                <a:solidFill>
                  <a:srgbClr val="FFFFFF"/>
                </a:solidFill>
                <a:latin typeface="黑体" panose="02010609060101010101" pitchFamily="49" charset="-122"/>
                <a:ea typeface="黑体" panose="02010609060101010101" pitchFamily="49" charset="-122"/>
              </a:rPr>
              <a:t>白眼</a:t>
            </a:r>
            <a:r>
              <a:rPr lang="zh-CN" altLang="en-US" sz="2800" b="1" dirty="0">
                <a:solidFill>
                  <a:srgbClr val="FFFFFF"/>
                </a:solidFill>
                <a:latin typeface="黑体" panose="02010609060101010101" pitchFamily="49" charset="-122"/>
                <a:ea typeface="黑体" panose="02010609060101010101" pitchFamily="49" charset="-122"/>
                <a:cs typeface="Arial Unicode MS" pitchFamily="34" charset="-122"/>
              </a:rPr>
              <a:t>♀</a:t>
            </a:r>
            <a:r>
              <a:rPr lang="zh-CN" altLang="en-US" sz="2800" b="1" dirty="0">
                <a:solidFill>
                  <a:srgbClr val="FFFFFF"/>
                </a:solidFill>
                <a:latin typeface="黑体" panose="02010609060101010101" pitchFamily="49" charset="-122"/>
                <a:ea typeface="黑体" panose="02010609060101010101" pitchFamily="49" charset="-122"/>
              </a:rPr>
              <a:t> </a:t>
            </a:r>
            <a:r>
              <a:rPr lang="en-US" altLang="zh-CN" sz="2800" b="1" dirty="0" err="1">
                <a:solidFill>
                  <a:srgbClr val="FFFFFF"/>
                </a:solidFill>
                <a:latin typeface="黑体" panose="02010609060101010101" pitchFamily="49" charset="-122"/>
                <a:ea typeface="黑体" panose="02010609060101010101" pitchFamily="49" charset="-122"/>
              </a:rPr>
              <a:t>x</a:t>
            </a:r>
            <a:r>
              <a:rPr lang="en-US" altLang="zh-CN" sz="2800" b="1" baseline="30000" dirty="0" err="1">
                <a:solidFill>
                  <a:srgbClr val="FFFFFF"/>
                </a:solidFill>
                <a:latin typeface="黑体" panose="02010609060101010101" pitchFamily="49" charset="-122"/>
                <a:ea typeface="黑体" panose="02010609060101010101" pitchFamily="49" charset="-122"/>
              </a:rPr>
              <a:t>w</a:t>
            </a:r>
            <a:r>
              <a:rPr lang="en-US" altLang="zh-CN" sz="2800" b="1" dirty="0" err="1">
                <a:solidFill>
                  <a:srgbClr val="FFFFFF"/>
                </a:solidFill>
                <a:latin typeface="黑体" panose="02010609060101010101" pitchFamily="49" charset="-122"/>
                <a:ea typeface="黑体" panose="02010609060101010101" pitchFamily="49" charset="-122"/>
              </a:rPr>
              <a:t>x</a:t>
            </a:r>
            <a:r>
              <a:rPr lang="en-US" altLang="zh-CN" sz="2800" b="1" baseline="30000" dirty="0" err="1">
                <a:solidFill>
                  <a:srgbClr val="FFFFFF"/>
                </a:solidFill>
                <a:latin typeface="黑体" panose="02010609060101010101" pitchFamily="49" charset="-122"/>
                <a:ea typeface="黑体" panose="02010609060101010101" pitchFamily="49" charset="-122"/>
              </a:rPr>
              <a:t>w</a:t>
            </a:r>
            <a:r>
              <a:rPr lang="en-US" altLang="zh-CN" sz="2800" b="1" dirty="0">
                <a:solidFill>
                  <a:srgbClr val="FFFFFF"/>
                </a:solidFill>
                <a:latin typeface="黑体" panose="02010609060101010101" pitchFamily="49" charset="-122"/>
                <a:ea typeface="黑体" panose="02010609060101010101" pitchFamily="49" charset="-122"/>
              </a:rPr>
              <a:t> </a:t>
            </a:r>
            <a:r>
              <a:rPr lang="en-US" altLang="zh-CN" sz="2800" b="1" dirty="0">
                <a:solidFill>
                  <a:srgbClr val="FFFFFF"/>
                </a:solidFill>
                <a:latin typeface="黑体" panose="02010609060101010101" pitchFamily="49" charset="-122"/>
                <a:ea typeface="黑体" panose="02010609060101010101" pitchFamily="49" charset="-122"/>
                <a:cs typeface="Times New Roman" panose="02020603050405020304" pitchFamily="18" charset="0"/>
                <a:sym typeface="Symbol" panose="05050102010706020507" pitchFamily="18" charset="2"/>
              </a:rPr>
              <a:t></a:t>
            </a:r>
            <a:r>
              <a:rPr lang="en-US" altLang="zh-CN" sz="2800" b="1" dirty="0">
                <a:solidFill>
                  <a:srgbClr val="FFFFFF"/>
                </a:solidFill>
                <a:latin typeface="黑体" panose="02010609060101010101" pitchFamily="49" charset="-122"/>
                <a:ea typeface="黑体" panose="02010609060101010101" pitchFamily="49" charset="-122"/>
              </a:rPr>
              <a:t> </a:t>
            </a:r>
            <a:r>
              <a:rPr lang="zh-CN" altLang="en-US" sz="2800" b="1" dirty="0">
                <a:solidFill>
                  <a:srgbClr val="FFFFFF"/>
                </a:solidFill>
                <a:latin typeface="黑体" panose="02010609060101010101" pitchFamily="49" charset="-122"/>
                <a:ea typeface="黑体" panose="02010609060101010101" pitchFamily="49" charset="-122"/>
              </a:rPr>
              <a:t>红眼</a:t>
            </a:r>
            <a:r>
              <a:rPr lang="zh-CN" altLang="en-US" sz="2800" b="1" dirty="0">
                <a:solidFill>
                  <a:srgbClr val="FFFFFF"/>
                </a:solidFill>
                <a:latin typeface="黑体" panose="02010609060101010101" pitchFamily="49" charset="-122"/>
                <a:ea typeface="黑体" panose="02010609060101010101" pitchFamily="49" charset="-122"/>
                <a:cs typeface="Arial Unicode MS" pitchFamily="34" charset="-122"/>
              </a:rPr>
              <a:t>♂ </a:t>
            </a:r>
            <a:r>
              <a:rPr lang="en-US" altLang="zh-CN" sz="2800" b="1" dirty="0" err="1">
                <a:solidFill>
                  <a:srgbClr val="FFFFFF"/>
                </a:solidFill>
                <a:latin typeface="黑体" panose="02010609060101010101" pitchFamily="49" charset="-122"/>
                <a:ea typeface="黑体" panose="02010609060101010101" pitchFamily="49" charset="-122"/>
              </a:rPr>
              <a:t>x</a:t>
            </a:r>
            <a:r>
              <a:rPr lang="en-US" altLang="zh-CN" sz="2800" b="1" baseline="30000" dirty="0" err="1">
                <a:solidFill>
                  <a:srgbClr val="FFFFFF"/>
                </a:solidFill>
                <a:latin typeface="黑体" panose="02010609060101010101" pitchFamily="49" charset="-122"/>
                <a:ea typeface="黑体" panose="02010609060101010101" pitchFamily="49" charset="-122"/>
              </a:rPr>
              <a:t>+</a:t>
            </a:r>
            <a:r>
              <a:rPr lang="en-US" altLang="zh-CN" sz="2800" b="1" dirty="0" err="1">
                <a:solidFill>
                  <a:srgbClr val="FFFFFF"/>
                </a:solidFill>
                <a:latin typeface="黑体" panose="02010609060101010101" pitchFamily="49" charset="-122"/>
                <a:ea typeface="黑体" panose="02010609060101010101" pitchFamily="49" charset="-122"/>
              </a:rPr>
              <a:t>y</a:t>
            </a:r>
            <a:endParaRPr lang="zh-CN" altLang="en-US" sz="2800" dirty="0">
              <a:latin typeface="黑体" panose="02010609060101010101" pitchFamily="49" charset="-122"/>
              <a:ea typeface="黑体" panose="02010609060101010101" pitchFamily="49" charset="-122"/>
            </a:endParaRPr>
          </a:p>
        </p:txBody>
      </p:sp>
      <p:sp>
        <p:nvSpPr>
          <p:cNvPr id="12" name="TextBox 11"/>
          <p:cNvSpPr txBox="1"/>
          <p:nvPr/>
        </p:nvSpPr>
        <p:spPr>
          <a:xfrm>
            <a:off x="457200" y="543340"/>
            <a:ext cx="543739" cy="523220"/>
          </a:xfrm>
          <a:prstGeom prst="rect">
            <a:avLst/>
          </a:prstGeom>
          <a:noFill/>
        </p:spPr>
        <p:txBody>
          <a:bodyPr wrap="none" rtlCol="0">
            <a:spAutoFit/>
          </a:bodyPr>
          <a:lstStyle/>
          <a:p>
            <a:r>
              <a:rPr lang="zh-CN" altLang="en-US" sz="2800" dirty="0" smtClean="0">
                <a:latin typeface="黑体" panose="02010609060101010101" pitchFamily="49" charset="-122"/>
                <a:ea typeface="黑体" panose="02010609060101010101" pitchFamily="49" charset="-122"/>
              </a:rPr>
              <a:t>③</a:t>
            </a:r>
            <a:endParaRPr lang="zh-CN" altLang="en-US" sz="2800" dirty="0">
              <a:latin typeface="黑体" panose="02010609060101010101" pitchFamily="49" charset="-122"/>
              <a:ea typeface="黑体" panose="02010609060101010101" pitchFamily="49" charset="-122"/>
            </a:endParaRPr>
          </a:p>
        </p:txBody>
      </p:sp>
      <p:sp>
        <p:nvSpPr>
          <p:cNvPr id="9" name="矩形 25"/>
          <p:cNvSpPr>
            <a:spLocks noChangeArrowheads="1"/>
          </p:cNvSpPr>
          <p:nvPr/>
        </p:nvSpPr>
        <p:spPr bwMode="auto">
          <a:xfrm>
            <a:off x="251790" y="3733800"/>
            <a:ext cx="8763000" cy="2677656"/>
          </a:xfrm>
          <a:prstGeom prst="rect">
            <a:avLst/>
          </a:prstGeom>
          <a:noFill/>
          <a:ln w="9525">
            <a:noFill/>
            <a:miter lim="800000"/>
          </a:ln>
        </p:spPr>
        <p:txBody>
          <a:bodyPr wrap="square">
            <a:spAutoFit/>
          </a:bodyPr>
          <a:lstStyle/>
          <a:p>
            <a:pPr algn="just" eaLnBrk="1" hangingPunct="1">
              <a:lnSpc>
                <a:spcPts val="2800"/>
              </a:lnSpc>
              <a:spcBef>
                <a:spcPct val="50000"/>
              </a:spcBef>
            </a:pPr>
            <a:r>
              <a:rPr lang="zh-CN" altLang="en-US" sz="2800" b="1" dirty="0" smtClean="0">
                <a:solidFill>
                  <a:srgbClr val="FFFF00"/>
                </a:solidFill>
                <a:latin typeface="黑体" panose="02010609060101010101" pitchFamily="49" charset="-122"/>
                <a:ea typeface="黑体" panose="02010609060101010101" pitchFamily="49" charset="-122"/>
              </a:rPr>
              <a:t>交叉遗传（</a:t>
            </a:r>
            <a:r>
              <a:rPr lang="en-US" altLang="zh-CN" sz="2800" b="1" dirty="0" smtClean="0">
                <a:solidFill>
                  <a:srgbClr val="FFFF00"/>
                </a:solidFill>
                <a:latin typeface="黑体" panose="02010609060101010101" pitchFamily="49" charset="-122"/>
                <a:ea typeface="黑体" panose="02010609060101010101" pitchFamily="49" charset="-122"/>
              </a:rPr>
              <a:t>crisscross inheritance）</a:t>
            </a:r>
            <a:r>
              <a:rPr lang="zh-CN" altLang="en-US" sz="2800" b="1" dirty="0" smtClean="0">
                <a:solidFill>
                  <a:srgbClr val="FFFF00"/>
                </a:solidFill>
                <a:latin typeface="黑体" panose="02010609060101010101" pitchFamily="49" charset="-122"/>
                <a:ea typeface="黑体" panose="02010609060101010101" pitchFamily="49" charset="-122"/>
              </a:rPr>
              <a:t>：</a:t>
            </a:r>
            <a:r>
              <a:rPr lang="zh-CN" altLang="en-US" sz="2800" b="1" dirty="0" smtClean="0">
                <a:latin typeface="黑体" panose="02010609060101010101" pitchFamily="49" charset="-122"/>
                <a:ea typeface="黑体" panose="02010609060101010101" pitchFamily="49" charset="-122"/>
              </a:rPr>
              <a:t>父亲将性状传</a:t>
            </a:r>
            <a:r>
              <a:rPr lang="zh-CN" altLang="en-US" sz="2800" b="1" dirty="0">
                <a:latin typeface="黑体" panose="02010609060101010101" pitchFamily="49" charset="-122"/>
                <a:ea typeface="黑体" panose="02010609060101010101" pitchFamily="49" charset="-122"/>
              </a:rPr>
              <a:t>给女儿，</a:t>
            </a:r>
            <a:r>
              <a:rPr lang="zh-CN" altLang="en-US" sz="2800" b="1" dirty="0" smtClean="0">
                <a:latin typeface="黑体" panose="02010609060101010101" pitchFamily="49" charset="-122"/>
                <a:ea typeface="黑体" panose="02010609060101010101" pitchFamily="49" charset="-122"/>
              </a:rPr>
              <a:t>母亲将性状传</a:t>
            </a:r>
            <a:r>
              <a:rPr lang="zh-CN" altLang="en-US" sz="2800" b="1" dirty="0">
                <a:latin typeface="黑体" panose="02010609060101010101" pitchFamily="49" charset="-122"/>
                <a:ea typeface="黑体" panose="02010609060101010101" pitchFamily="49" charset="-122"/>
              </a:rPr>
              <a:t>给</a:t>
            </a:r>
            <a:r>
              <a:rPr lang="zh-CN" altLang="en-US" sz="2800" b="1" dirty="0" smtClean="0">
                <a:latin typeface="黑体" panose="02010609060101010101" pitchFamily="49" charset="-122"/>
                <a:ea typeface="黑体" panose="02010609060101010101" pitchFamily="49" charset="-122"/>
              </a:rPr>
              <a:t>儿子的现象。</a:t>
            </a:r>
            <a:endParaRPr lang="en-US" altLang="zh-CN" sz="2800" b="1" dirty="0" smtClean="0">
              <a:latin typeface="黑体" panose="02010609060101010101" pitchFamily="49" charset="-122"/>
              <a:ea typeface="黑体" panose="02010609060101010101" pitchFamily="49" charset="-122"/>
            </a:endParaRPr>
          </a:p>
          <a:p>
            <a:pPr algn="just" eaLnBrk="1" hangingPunct="1">
              <a:lnSpc>
                <a:spcPts val="2800"/>
              </a:lnSpc>
              <a:spcBef>
                <a:spcPct val="50000"/>
              </a:spcBef>
            </a:pPr>
            <a:endParaRPr lang="en-US" altLang="zh-CN" sz="2800" b="1" dirty="0">
              <a:solidFill>
                <a:srgbClr val="FFFF00"/>
              </a:solidFill>
              <a:latin typeface="黑体" panose="02010609060101010101" pitchFamily="49" charset="-122"/>
              <a:ea typeface="黑体" panose="02010609060101010101" pitchFamily="49" charset="-122"/>
            </a:endParaRPr>
          </a:p>
          <a:p>
            <a:pPr algn="just" eaLnBrk="1" hangingPunct="1">
              <a:lnSpc>
                <a:spcPts val="2800"/>
              </a:lnSpc>
              <a:spcBef>
                <a:spcPct val="50000"/>
              </a:spcBef>
            </a:pPr>
            <a:r>
              <a:rPr lang="zh-CN" altLang="en-US" sz="2800" b="1" dirty="0" smtClean="0">
                <a:solidFill>
                  <a:srgbClr val="FFFF00"/>
                </a:solidFill>
                <a:latin typeface="黑体" panose="02010609060101010101" pitchFamily="49" charset="-122"/>
                <a:ea typeface="黑体" panose="02010609060101010101" pitchFamily="49" charset="-122"/>
              </a:rPr>
              <a:t>半合子</a:t>
            </a:r>
            <a:r>
              <a:rPr lang="en-US" altLang="zh-CN" sz="2800" b="1" dirty="0" smtClean="0">
                <a:solidFill>
                  <a:srgbClr val="FFFF00"/>
                </a:solidFill>
                <a:latin typeface="黑体" panose="02010609060101010101" pitchFamily="49" charset="-122"/>
                <a:ea typeface="黑体" panose="02010609060101010101" pitchFamily="49" charset="-122"/>
              </a:rPr>
              <a:t>（</a:t>
            </a:r>
            <a:r>
              <a:rPr lang="en-US" altLang="zh-CN" sz="2800" b="1" dirty="0" err="1" smtClean="0">
                <a:solidFill>
                  <a:srgbClr val="FFFF00"/>
                </a:solidFill>
                <a:latin typeface="黑体" panose="02010609060101010101" pitchFamily="49" charset="-122"/>
                <a:ea typeface="黑体" panose="02010609060101010101" pitchFamily="49" charset="-122"/>
              </a:rPr>
              <a:t>hemizygote</a:t>
            </a:r>
            <a:r>
              <a:rPr lang="zh-CN" altLang="en-US" sz="2800" b="1" dirty="0" smtClean="0">
                <a:solidFill>
                  <a:srgbClr val="FFFF00"/>
                </a:solidFill>
                <a:latin typeface="黑体" panose="02010609060101010101" pitchFamily="49" charset="-122"/>
                <a:ea typeface="黑体" panose="02010609060101010101" pitchFamily="49" charset="-122"/>
              </a:rPr>
              <a:t>）</a:t>
            </a:r>
            <a:r>
              <a:rPr lang="zh-CN" altLang="en-US" sz="2800" b="1" dirty="0">
                <a:solidFill>
                  <a:srgbClr val="FFFF00"/>
                </a:solidFill>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性染色体差别区段上的基因只存在于一条染色体上，并不成对出现，这些基因称为半合子</a:t>
            </a:r>
            <a:r>
              <a:rPr lang="en-US" altLang="zh-CN" sz="2800" b="1" dirty="0" smtClean="0">
                <a:latin typeface="黑体" panose="02010609060101010101" pitchFamily="49" charset="-122"/>
                <a:ea typeface="黑体" panose="02010609060101010101" pitchFamily="49" charset="-122"/>
              </a:rPr>
              <a:t>。 </a:t>
            </a:r>
            <a:endParaRPr lang="zh-CN" altLang="en-US" sz="28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noChangeArrowheads="1"/>
          </p:cNvSpPr>
          <p:nvPr>
            <p:ph idx="4294967295"/>
          </p:nvPr>
        </p:nvSpPr>
        <p:spPr>
          <a:xfrm>
            <a:off x="304912" y="609600"/>
            <a:ext cx="8686572" cy="5714924"/>
          </a:xfrm>
        </p:spPr>
        <p:txBody>
          <a:bodyPr/>
          <a:lstStyle/>
          <a:p>
            <a:pPr marL="0" indent="0">
              <a:lnSpc>
                <a:spcPts val="3300"/>
              </a:lnSpc>
              <a:buFontTx/>
              <a:buNone/>
            </a:pPr>
            <a:r>
              <a:rPr lang="zh-CN" altLang="en-US" sz="2800" dirty="0" smtClean="0">
                <a:latin typeface="Comic Sans MS" panose="030F0702030302020204" pitchFamily="66" charset="0"/>
                <a:ea typeface="黑体" panose="02010609060101010101" pitchFamily="49" charset="-122"/>
              </a:rPr>
              <a:t>像果蝇白眼性状这样</a:t>
            </a:r>
            <a:r>
              <a:rPr lang="zh-CN" altLang="en-US" sz="2800" dirty="0" smtClean="0">
                <a:solidFill>
                  <a:srgbClr val="FFFF00"/>
                </a:solidFill>
                <a:latin typeface="Comic Sans MS" panose="030F0702030302020204" pitchFamily="66" charset="0"/>
                <a:ea typeface="黑体" panose="02010609060101010101" pitchFamily="49" charset="-122"/>
              </a:rPr>
              <a:t>由性染色体所携带的基因在遗传时与性别相联系的遗传方式称为性连锁遗传（</a:t>
            </a:r>
            <a:r>
              <a:rPr lang="en-US" altLang="zh-CN" sz="2800" dirty="0" smtClean="0">
                <a:solidFill>
                  <a:srgbClr val="FFFF00"/>
                </a:solidFill>
                <a:latin typeface="Comic Sans MS" panose="030F0702030302020204" pitchFamily="66" charset="0"/>
                <a:ea typeface="黑体" panose="02010609060101010101" pitchFamily="49" charset="-122"/>
              </a:rPr>
              <a:t>sex</a:t>
            </a:r>
            <a:r>
              <a:rPr lang="zh-CN" altLang="en-US" sz="2800" dirty="0" smtClean="0">
                <a:solidFill>
                  <a:srgbClr val="FFFF00"/>
                </a:solidFill>
                <a:latin typeface="Comic Sans MS" panose="030F0702030302020204" pitchFamily="66" charset="0"/>
                <a:ea typeface="黑体" panose="02010609060101010101" pitchFamily="49" charset="-122"/>
              </a:rPr>
              <a:t>－</a:t>
            </a:r>
            <a:r>
              <a:rPr lang="en-US" altLang="zh-CN" sz="2800" dirty="0" smtClean="0">
                <a:solidFill>
                  <a:srgbClr val="FFFF00"/>
                </a:solidFill>
                <a:latin typeface="Comic Sans MS" panose="030F0702030302020204" pitchFamily="66" charset="0"/>
                <a:ea typeface="黑体" panose="02010609060101010101" pitchFamily="49" charset="-122"/>
              </a:rPr>
              <a:t>linked inheritance</a:t>
            </a:r>
            <a:r>
              <a:rPr lang="zh-CN" altLang="en-US" sz="2800" dirty="0" smtClean="0">
                <a:solidFill>
                  <a:srgbClr val="FFFF00"/>
                </a:solidFill>
                <a:latin typeface="Comic Sans MS" panose="030F0702030302020204" pitchFamily="66" charset="0"/>
                <a:ea typeface="黑体" panose="02010609060101010101" pitchFamily="49" charset="-122"/>
              </a:rPr>
              <a:t>），亦称伴性遗传。</a:t>
            </a:r>
          </a:p>
          <a:p>
            <a:pPr marL="0" indent="0">
              <a:lnSpc>
                <a:spcPts val="3300"/>
              </a:lnSpc>
              <a:buFontTx/>
              <a:buNone/>
            </a:pPr>
            <a:r>
              <a:rPr lang="zh-CN" altLang="en-US" sz="2800" dirty="0" smtClean="0">
                <a:latin typeface="黑体" panose="02010609060101010101" pitchFamily="49" charset="-122"/>
                <a:ea typeface="黑体" panose="02010609060101010101" pitchFamily="49" charset="-122"/>
              </a:rPr>
              <a:t>伴性遗传可以归纳为下列两条规律：</a:t>
            </a:r>
          </a:p>
          <a:p>
            <a:pPr marL="0" indent="0">
              <a:lnSpc>
                <a:spcPts val="3300"/>
              </a:lnSpc>
              <a:buFontTx/>
              <a:buNone/>
            </a:pPr>
            <a:r>
              <a:rPr lang="zh-CN" altLang="en-US" sz="2800" dirty="0" smtClean="0">
                <a:latin typeface="黑体" panose="02010609060101010101" pitchFamily="49" charset="-122"/>
                <a:ea typeface="黑体" panose="02010609060101010101" pitchFamily="49" charset="-122"/>
              </a:rPr>
              <a:t>①当同配性别传递</a:t>
            </a:r>
            <a:r>
              <a:rPr lang="zh-CN" altLang="en-US" sz="2800" dirty="0" smtClean="0">
                <a:solidFill>
                  <a:srgbClr val="FFFF00"/>
                </a:solidFill>
                <a:latin typeface="黑体" panose="02010609060101010101" pitchFamily="49" charset="-122"/>
                <a:ea typeface="黑体" panose="02010609060101010101" pitchFamily="49" charset="-122"/>
              </a:rPr>
              <a:t>纯合显性基因</a:t>
            </a:r>
            <a:r>
              <a:rPr lang="zh-CN" altLang="en-US" sz="2800" dirty="0" smtClean="0">
                <a:latin typeface="黑体" panose="02010609060101010101" pitchFamily="49" charset="-122"/>
                <a:ea typeface="黑体" panose="02010609060101010101" pitchFamily="49" charset="-122"/>
              </a:rPr>
              <a:t>时，</a:t>
            </a:r>
            <a:r>
              <a:rPr lang="en-US" altLang="zh-CN" sz="2800" dirty="0" smtClean="0">
                <a:latin typeface="黑体" panose="02010609060101010101" pitchFamily="49" charset="-122"/>
                <a:ea typeface="黑体" panose="02010609060101010101" pitchFamily="49" charset="-122"/>
              </a:rPr>
              <a:t>F</a:t>
            </a:r>
            <a:r>
              <a:rPr lang="en-US" altLang="zh-CN" sz="2800" baseline="-250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雌、雄个体都为显性性状。</a:t>
            </a:r>
            <a:r>
              <a:rPr lang="en-US" altLang="zh-CN" sz="2800" dirty="0" smtClean="0">
                <a:latin typeface="黑体" panose="02010609060101010101" pitchFamily="49" charset="-122"/>
                <a:ea typeface="黑体" panose="02010609060101010101" pitchFamily="49" charset="-122"/>
              </a:rPr>
              <a:t>F</a:t>
            </a:r>
            <a:r>
              <a:rPr lang="en-US" altLang="zh-CN" sz="2800" baseline="-25000" dirty="0" smtClean="0">
                <a:latin typeface="黑体" panose="02010609060101010101" pitchFamily="49" charset="-122"/>
                <a:ea typeface="黑体" panose="02010609060101010101" pitchFamily="49" charset="-122"/>
              </a:rPr>
              <a:t>2</a:t>
            </a:r>
            <a:r>
              <a:rPr lang="zh-CN" altLang="en-US" sz="2800" dirty="0" smtClean="0">
                <a:latin typeface="黑体" panose="02010609060101010101" pitchFamily="49" charset="-122"/>
                <a:ea typeface="黑体" panose="02010609060101010101" pitchFamily="49" charset="-122"/>
              </a:rPr>
              <a:t>性状分离呈</a:t>
            </a:r>
            <a:r>
              <a:rPr lang="en-US" altLang="zh-CN" sz="2800" dirty="0" smtClean="0">
                <a:latin typeface="黑体" panose="02010609060101010101" pitchFamily="49" charset="-122"/>
                <a:ea typeface="黑体" panose="02010609060101010101" pitchFamily="49" charset="-122"/>
              </a:rPr>
              <a:t>3</a:t>
            </a:r>
            <a:r>
              <a:rPr lang="zh-CN" altLang="en-US" sz="2800" dirty="0" smtClean="0">
                <a:latin typeface="黑体" panose="02010609060101010101" pitchFamily="49" charset="-122"/>
                <a:ea typeface="黑体" panose="02010609060101010101" pitchFamily="49" charset="-122"/>
              </a:rPr>
              <a:t>显性：</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隐性；其中隐性个体的性别与祖代隐性体一样，即外祖父的性状传递给一半的外孙。（实验</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pPr marL="0" indent="0">
              <a:lnSpc>
                <a:spcPts val="3300"/>
              </a:lnSpc>
              <a:buFontTx/>
              <a:buNone/>
            </a:pPr>
            <a:endParaRPr lang="zh-CN" altLang="en-US" sz="2800" dirty="0" smtClean="0">
              <a:latin typeface="黑体" panose="02010609060101010101" pitchFamily="49" charset="-122"/>
              <a:ea typeface="黑体" panose="02010609060101010101" pitchFamily="49" charset="-122"/>
            </a:endParaRPr>
          </a:p>
          <a:p>
            <a:pPr marL="0" indent="0">
              <a:lnSpc>
                <a:spcPts val="3300"/>
              </a:lnSpc>
              <a:buFontTx/>
              <a:buNone/>
            </a:pPr>
            <a:r>
              <a:rPr lang="zh-CN" altLang="zh-CN" sz="2800" dirty="0" smtClean="0">
                <a:latin typeface="黑体" panose="02010609060101010101" pitchFamily="49" charset="-122"/>
                <a:ea typeface="黑体" panose="02010609060101010101" pitchFamily="49" charset="-122"/>
              </a:rPr>
              <a:t>②</a:t>
            </a:r>
            <a:r>
              <a:rPr lang="zh-CN" altLang="en-US" sz="2800" dirty="0" smtClean="0">
                <a:latin typeface="黑体" panose="02010609060101010101" pitchFamily="49" charset="-122"/>
                <a:ea typeface="黑体" panose="02010609060101010101" pitchFamily="49" charset="-122"/>
              </a:rPr>
              <a:t>当同配性别传递</a:t>
            </a:r>
            <a:r>
              <a:rPr lang="zh-CN" altLang="en-US" sz="2800" dirty="0" smtClean="0">
                <a:solidFill>
                  <a:srgbClr val="FFFF00"/>
                </a:solidFill>
                <a:latin typeface="黑体" panose="02010609060101010101" pitchFamily="49" charset="-122"/>
                <a:ea typeface="黑体" panose="02010609060101010101" pitchFamily="49" charset="-122"/>
              </a:rPr>
              <a:t>纯合隐性基因</a:t>
            </a:r>
            <a:r>
              <a:rPr lang="zh-CN" altLang="en-US" sz="2800" dirty="0" smtClean="0">
                <a:latin typeface="黑体" panose="02010609060101010101" pitchFamily="49" charset="-122"/>
                <a:ea typeface="黑体" panose="02010609060101010101" pitchFamily="49" charset="-122"/>
              </a:rPr>
              <a:t>时，</a:t>
            </a:r>
            <a:r>
              <a:rPr lang="en-US" altLang="zh-CN" sz="2800" dirty="0" smtClean="0">
                <a:latin typeface="黑体" panose="02010609060101010101" pitchFamily="49" charset="-122"/>
                <a:ea typeface="黑体" panose="02010609060101010101" pitchFamily="49" charset="-122"/>
              </a:rPr>
              <a:t>F</a:t>
            </a:r>
            <a:r>
              <a:rPr lang="en-US" altLang="zh-CN" sz="2800" baseline="-250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表现交叉遗传，即母亲的性状传递给其儿子，父亲的传递给其女儿。</a:t>
            </a:r>
            <a:r>
              <a:rPr lang="en-US" altLang="zh-CN" sz="2800" dirty="0" smtClean="0">
                <a:latin typeface="黑体" panose="02010609060101010101" pitchFamily="49" charset="-122"/>
                <a:ea typeface="黑体" panose="02010609060101010101" pitchFamily="49" charset="-122"/>
              </a:rPr>
              <a:t>F</a:t>
            </a:r>
            <a:r>
              <a:rPr lang="en-US" altLang="zh-CN" sz="2800" baseline="-25000" dirty="0" smtClean="0">
                <a:latin typeface="黑体" panose="02010609060101010101" pitchFamily="49" charset="-122"/>
                <a:ea typeface="黑体" panose="02010609060101010101" pitchFamily="49" charset="-122"/>
              </a:rPr>
              <a:t>2</a:t>
            </a:r>
            <a:r>
              <a:rPr lang="zh-CN" altLang="en-US" sz="2800" dirty="0" smtClean="0">
                <a:latin typeface="黑体" panose="02010609060101010101" pitchFamily="49" charset="-122"/>
                <a:ea typeface="黑体" panose="02010609060101010101" pitchFamily="49" charset="-122"/>
              </a:rPr>
              <a:t>性状与性别的比均为</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。（实验</a:t>
            </a:r>
            <a:r>
              <a:rPr lang="en-US" altLang="zh-CN" sz="2800" dirty="0" smtClean="0">
                <a:latin typeface="黑体" panose="02010609060101010101" pitchFamily="49" charset="-122"/>
                <a:ea typeface="黑体" panose="02010609060101010101" pitchFamily="49" charset="-122"/>
              </a:rPr>
              <a:t>3</a:t>
            </a:r>
            <a:r>
              <a:rPr lang="zh-CN" altLang="en-US" sz="2800" dirty="0" smtClean="0">
                <a:latin typeface="黑体" panose="02010609060101010101" pitchFamily="49" charset="-122"/>
                <a:ea typeface="黑体" panose="02010609060101010101" pitchFamily="49" charset="-122"/>
              </a:rPr>
              <a: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609600" y="990600"/>
            <a:ext cx="8229600" cy="609600"/>
          </a:xfrm>
        </p:spPr>
        <p:txBody>
          <a:bodyPr/>
          <a:lstStyle/>
          <a:p>
            <a:r>
              <a:rPr lang="en-US" altLang="zh-CN" sz="2800" smtClean="0">
                <a:solidFill>
                  <a:srgbClr val="FFFF00"/>
                </a:solidFill>
                <a:latin typeface="黑体" panose="02010609060101010101" pitchFamily="49" charset="-122"/>
                <a:ea typeface="黑体" panose="02010609060101010101" pitchFamily="49" charset="-122"/>
              </a:rPr>
              <a:t>4.1.1</a:t>
            </a:r>
            <a:r>
              <a:rPr lang="zh-CN" altLang="en-US" sz="2800" smtClean="0">
                <a:solidFill>
                  <a:srgbClr val="FFFF00"/>
                </a:solidFill>
                <a:latin typeface="黑体" panose="02010609060101010101" pitchFamily="49" charset="-122"/>
                <a:ea typeface="黑体" panose="02010609060101010101" pitchFamily="49" charset="-122"/>
              </a:rPr>
              <a:t>　人类的性染色体</a:t>
            </a:r>
            <a:endParaRPr lang="zh-CN" altLang="zh-CN" sz="3200" smtClean="0">
              <a:solidFill>
                <a:srgbClr val="FFFF00"/>
              </a:solidFill>
              <a:latin typeface="华文新魏" pitchFamily="2" charset="-122"/>
              <a:ea typeface="华文新魏" pitchFamily="2" charset="-122"/>
            </a:endParaRPr>
          </a:p>
        </p:txBody>
      </p:sp>
      <p:sp>
        <p:nvSpPr>
          <p:cNvPr id="27651" name="Rectangle 3"/>
          <p:cNvSpPr>
            <a:spLocks noGrp="1" noChangeArrowheads="1"/>
          </p:cNvSpPr>
          <p:nvPr>
            <p:ph type="body" idx="4294967295"/>
          </p:nvPr>
        </p:nvSpPr>
        <p:spPr>
          <a:xfrm>
            <a:off x="228600" y="1752600"/>
            <a:ext cx="1676400" cy="685800"/>
          </a:xfrm>
        </p:spPr>
        <p:txBody>
          <a:bodyPr/>
          <a:lstStyle/>
          <a:p>
            <a:pPr marL="0" indent="0">
              <a:lnSpc>
                <a:spcPts val="3400"/>
              </a:lnSpc>
              <a:buFontTx/>
              <a:buNone/>
            </a:pPr>
            <a:r>
              <a:rPr lang="en-US" altLang="zh-CN" sz="2400" b="1" smtClean="0">
                <a:latin typeface="黑体" panose="02010609060101010101" pitchFamily="49" charset="-122"/>
                <a:ea typeface="黑体" panose="02010609060101010101" pitchFamily="49" charset="-122"/>
              </a:rPr>
              <a:t>XX-XY</a:t>
            </a:r>
            <a:r>
              <a:rPr lang="zh-CN" altLang="en-US" sz="2400" b="1" smtClean="0">
                <a:latin typeface="黑体" panose="02010609060101010101" pitchFamily="49" charset="-122"/>
                <a:ea typeface="黑体" panose="02010609060101010101" pitchFamily="49" charset="-122"/>
              </a:rPr>
              <a:t>型</a:t>
            </a:r>
            <a:r>
              <a:rPr lang="en-US" altLang="zh-CN" sz="2400" smtClean="0">
                <a:latin typeface="黑体" panose="02010609060101010101" pitchFamily="49" charset="-122"/>
                <a:ea typeface="黑体" panose="02010609060101010101" pitchFamily="49" charset="-122"/>
              </a:rPr>
              <a:t> </a:t>
            </a:r>
          </a:p>
          <a:p>
            <a:pPr marL="0" indent="0">
              <a:lnSpc>
                <a:spcPts val="3400"/>
              </a:lnSpc>
              <a:buFontTx/>
              <a:buNone/>
            </a:pPr>
            <a:endParaRPr lang="en-US" altLang="zh-CN" sz="2400" smtClean="0">
              <a:latin typeface="黑体" panose="02010609060101010101" pitchFamily="49" charset="-122"/>
              <a:ea typeface="黑体" panose="02010609060101010101" pitchFamily="49" charset="-122"/>
            </a:endParaRPr>
          </a:p>
          <a:p>
            <a:pPr marL="0" indent="0">
              <a:lnSpc>
                <a:spcPts val="3400"/>
              </a:lnSpc>
              <a:buFontTx/>
              <a:buNone/>
            </a:pPr>
            <a:endParaRPr lang="zh-CN" altLang="zh-CN" sz="2000" smtClean="0">
              <a:latin typeface="Comic Sans MS" panose="030F0702030302020204" pitchFamily="66" charset="0"/>
              <a:ea typeface="黑体" panose="02010609060101010101" pitchFamily="49" charset="-122"/>
            </a:endParaRPr>
          </a:p>
        </p:txBody>
      </p:sp>
      <p:pic>
        <p:nvPicPr>
          <p:cNvPr id="4100" name="图片 4" descr="R-C.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1600200"/>
            <a:ext cx="6419215" cy="473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4" name="Rectangle 2"/>
          <p:cNvSpPr>
            <a:spLocks noGrp="1" noChangeArrowheads="1"/>
          </p:cNvSpPr>
          <p:nvPr>
            <p:custDataLst>
              <p:tags r:id="rId1"/>
            </p:custDataLst>
          </p:nvPr>
        </p:nvSpPr>
        <p:spPr>
          <a:xfrm>
            <a:off x="1371600" y="228600"/>
            <a:ext cx="7010400" cy="762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defRPr/>
            </a:pPr>
            <a:r>
              <a:rPr lang="en-US" sz="3200" dirty="0" smtClean="0">
                <a:solidFill>
                  <a:srgbClr val="FFFF00"/>
                </a:solidFill>
                <a:latin typeface="黑体" panose="02010609060101010101" pitchFamily="49" charset="-122"/>
                <a:ea typeface="黑体" panose="02010609060101010101" pitchFamily="49" charset="-122"/>
                <a:cs typeface="+mn-cs"/>
              </a:rPr>
              <a:t>4.1</a:t>
            </a:r>
            <a:r>
              <a:rPr lang="zh-CN" sz="3200" dirty="0">
                <a:solidFill>
                  <a:srgbClr val="FFFF00"/>
                </a:solidFill>
                <a:latin typeface="黑体" panose="02010609060101010101" pitchFamily="49" charset="-122"/>
                <a:ea typeface="黑体" panose="02010609060101010101" pitchFamily="49" charset="-122"/>
                <a:cs typeface="+mn-cs"/>
              </a:rPr>
              <a:t>　性染色体与</a:t>
            </a:r>
            <a:r>
              <a:rPr lang="zh-CN" sz="3200" dirty="0" smtClean="0">
                <a:solidFill>
                  <a:srgbClr val="FFFF00"/>
                </a:solidFill>
                <a:latin typeface="黑体" panose="02010609060101010101" pitchFamily="49" charset="-122"/>
                <a:ea typeface="黑体" panose="02010609060101010101" pitchFamily="49" charset="-122"/>
                <a:cs typeface="+mn-cs"/>
              </a:rPr>
              <a:t>性别决定</a:t>
            </a:r>
            <a:endParaRPr lang="zh-CN" altLang="zh-CN" dirty="0">
              <a:solidFill>
                <a:srgbClr val="FFFF00"/>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body" idx="4294967295"/>
          </p:nvPr>
        </p:nvSpPr>
        <p:spPr>
          <a:xfrm>
            <a:off x="152400" y="1143000"/>
            <a:ext cx="8915400" cy="5029200"/>
          </a:xfrm>
        </p:spPr>
        <p:txBody>
          <a:bodyPr/>
          <a:lstStyle/>
          <a:p>
            <a:pPr algn="just" eaLnBrk="1" hangingPunct="1">
              <a:lnSpc>
                <a:spcPct val="120000"/>
              </a:lnSpc>
            </a:pPr>
            <a:r>
              <a:rPr kumimoji="1" lang="en-US" altLang="zh-CN" sz="2800" kern="1200" dirty="0" smtClean="0">
                <a:latin typeface="黑体" panose="02010609060101010101" pitchFamily="49" charset="-122"/>
                <a:ea typeface="黑体" panose="02010609060101010101" pitchFamily="49" charset="-122"/>
              </a:rPr>
              <a:t>Sutton </a:t>
            </a:r>
            <a:r>
              <a:rPr lang="en-US" altLang="zh-CN" sz="2800" b="1" dirty="0" smtClean="0">
                <a:latin typeface="黑体" panose="02010609060101010101" pitchFamily="49" charset="-122"/>
                <a:ea typeface="黑体" panose="02010609060101010101" pitchFamily="49" charset="-122"/>
              </a:rPr>
              <a:t>1903</a:t>
            </a:r>
            <a:r>
              <a:rPr lang="zh-CN" altLang="en-US" sz="2800" b="1" dirty="0" smtClean="0">
                <a:latin typeface="黑体" panose="02010609060101010101" pitchFamily="49" charset="-122"/>
                <a:ea typeface="黑体" panose="02010609060101010101" pitchFamily="49" charset="-122"/>
              </a:rPr>
              <a:t>年  提出</a:t>
            </a:r>
            <a:r>
              <a:rPr lang="zh-CN" altLang="en-US" sz="2800" b="1" dirty="0" smtClean="0">
                <a:solidFill>
                  <a:srgbClr val="FFFF00"/>
                </a:solidFill>
                <a:latin typeface="黑体" panose="02010609060101010101" pitchFamily="49" charset="-122"/>
                <a:ea typeface="黑体" panose="02010609060101010101" pitchFamily="49" charset="-122"/>
              </a:rPr>
              <a:t>遗传的染色体假说</a:t>
            </a:r>
          </a:p>
          <a:p>
            <a:pPr algn="just" eaLnBrk="1" hangingPunct="1">
              <a:lnSpc>
                <a:spcPct val="120000"/>
              </a:lnSpc>
              <a:buFontTx/>
              <a:buNone/>
            </a:pPr>
            <a:r>
              <a:rPr lang="zh-CN" altLang="en-US" sz="2800" b="1" dirty="0" smtClean="0">
                <a:solidFill>
                  <a:srgbClr val="FFFF00"/>
                </a:solidFill>
                <a:latin typeface="黑体" panose="02010609060101010101" pitchFamily="49" charset="-122"/>
                <a:ea typeface="黑体" panose="02010609060101010101" pitchFamily="49" charset="-122"/>
              </a:rPr>
              <a:t>  证据</a:t>
            </a:r>
            <a:r>
              <a:rPr lang="zh-CN" altLang="en-US" sz="2800" b="1" dirty="0" smtClean="0">
                <a:latin typeface="黑体" panose="02010609060101010101" pitchFamily="49" charset="-122"/>
                <a:ea typeface="黑体" panose="02010609060101010101" pitchFamily="49" charset="-122"/>
              </a:rPr>
              <a:t>：基因的行为一般地与染色体的行为平行。</a:t>
            </a:r>
          </a:p>
          <a:p>
            <a:pPr algn="just" eaLnBrk="1" hangingPunct="1">
              <a:lnSpc>
                <a:spcPct val="120000"/>
              </a:lnSpc>
              <a:buFontTx/>
              <a:buNone/>
            </a:pPr>
            <a:r>
              <a:rPr lang="zh-CN" altLang="en-US" sz="2800" b="1" dirty="0" smtClean="0">
                <a:solidFill>
                  <a:srgbClr val="FFFF00"/>
                </a:solidFill>
                <a:latin typeface="黑体" panose="02010609060101010101" pitchFamily="49" charset="-122"/>
                <a:ea typeface="黑体" panose="02010609060101010101" pitchFamily="49" charset="-122"/>
              </a:rPr>
              <a:t>  不足</a:t>
            </a:r>
            <a:r>
              <a:rPr lang="zh-CN" altLang="en-US" sz="2800" b="1" dirty="0" smtClean="0">
                <a:latin typeface="黑体" panose="02010609060101010101" pitchFamily="49" charset="-122"/>
                <a:ea typeface="黑体" panose="02010609060101010101" pitchFamily="49" charset="-122"/>
              </a:rPr>
              <a:t>：当时没能把某一特定基因与某一特定染色体联系起来。</a:t>
            </a:r>
            <a:endParaRPr lang="en-US" altLang="zh-CN" sz="2800" b="1" dirty="0" smtClean="0">
              <a:latin typeface="黑体" panose="02010609060101010101" pitchFamily="49" charset="-122"/>
              <a:ea typeface="黑体" panose="02010609060101010101" pitchFamily="49" charset="-122"/>
            </a:endParaRPr>
          </a:p>
          <a:p>
            <a:pPr algn="just" eaLnBrk="1" hangingPunct="1">
              <a:lnSpc>
                <a:spcPct val="120000"/>
              </a:lnSpc>
            </a:pPr>
            <a:r>
              <a:rPr kumimoji="1" lang="en-US" altLang="zh-CN" sz="2800" dirty="0" smtClean="0">
                <a:latin typeface="黑体" panose="02010609060101010101" pitchFamily="49" charset="-122"/>
                <a:ea typeface="黑体" panose="02010609060101010101" pitchFamily="49" charset="-122"/>
              </a:rPr>
              <a:t>Morgan</a:t>
            </a:r>
            <a:r>
              <a:rPr kumimoji="1" lang="en-US" altLang="zh-CN" sz="2800" b="1" dirty="0" smtClean="0">
                <a:latin typeface="黑体" panose="02010609060101010101" pitchFamily="49" charset="-122"/>
                <a:ea typeface="黑体" panose="02010609060101010101" pitchFamily="49" charset="-122"/>
              </a:rPr>
              <a:t> </a:t>
            </a:r>
            <a:r>
              <a:rPr kumimoji="1" lang="en-US" altLang="zh-CN" sz="2800" b="1" dirty="0">
                <a:latin typeface="黑体" panose="02010609060101010101" pitchFamily="49" charset="-122"/>
                <a:ea typeface="黑体" panose="02010609060101010101" pitchFamily="49" charset="-122"/>
              </a:rPr>
              <a:t>1910</a:t>
            </a:r>
            <a:r>
              <a:rPr kumimoji="1" lang="zh-CN" altLang="en-US" sz="2800" b="1" dirty="0">
                <a:latin typeface="黑体" panose="02010609060101010101" pitchFamily="49" charset="-122"/>
                <a:ea typeface="黑体" panose="02010609060101010101" pitchFamily="49" charset="-122"/>
              </a:rPr>
              <a:t>年 果蝇白眼性状的遗传，第一次把一个特定</a:t>
            </a:r>
            <a:r>
              <a:rPr kumimoji="1" lang="zh-CN" altLang="en-US" sz="2800" b="1" dirty="0" smtClean="0">
                <a:latin typeface="黑体" panose="02010609060101010101" pitchFamily="49" charset="-122"/>
                <a:ea typeface="黑体" panose="02010609060101010101" pitchFamily="49" charset="-122"/>
              </a:rPr>
              <a:t>基因</a:t>
            </a:r>
            <a:r>
              <a:rPr kumimoji="1" lang="zh-CN" altLang="en-US" sz="2800" b="1" dirty="0">
                <a:latin typeface="黑体" panose="02010609060101010101" pitchFamily="49" charset="-122"/>
                <a:ea typeface="黑体" panose="02010609060101010101" pitchFamily="49" charset="-122"/>
              </a:rPr>
              <a:t>（</a:t>
            </a:r>
            <a:r>
              <a:rPr kumimoji="1" lang="en-US" altLang="zh-CN" sz="2800" b="1" dirty="0">
                <a:latin typeface="黑体" panose="02010609060101010101" pitchFamily="49" charset="-122"/>
                <a:ea typeface="黑体" panose="02010609060101010101" pitchFamily="49" charset="-122"/>
              </a:rPr>
              <a:t>W）</a:t>
            </a:r>
            <a:r>
              <a:rPr kumimoji="1" lang="zh-CN" altLang="en-US" sz="2800" b="1" dirty="0">
                <a:latin typeface="黑体" panose="02010609060101010101" pitchFamily="49" charset="-122"/>
                <a:ea typeface="黑体" panose="02010609060101010101" pitchFamily="49" charset="-122"/>
              </a:rPr>
              <a:t>与一特定染色体（</a:t>
            </a:r>
            <a:r>
              <a:rPr kumimoji="1" lang="en-US" altLang="zh-CN" sz="2800" b="1" dirty="0">
                <a:latin typeface="黑体" panose="02010609060101010101" pitchFamily="49" charset="-122"/>
                <a:ea typeface="黑体" panose="02010609060101010101" pitchFamily="49" charset="-122"/>
              </a:rPr>
              <a:t>X</a:t>
            </a:r>
            <a:r>
              <a:rPr kumimoji="1" lang="zh-CN" altLang="en-US" sz="2800" b="1" dirty="0">
                <a:latin typeface="黑体" panose="02010609060101010101" pitchFamily="49" charset="-122"/>
                <a:ea typeface="黑体" panose="02010609060101010101" pitchFamily="49" charset="-122"/>
              </a:rPr>
              <a:t>染色体）联系起来</a:t>
            </a:r>
            <a:r>
              <a:rPr kumimoji="1" lang="zh-CN" altLang="en-US" sz="2800" b="1" dirty="0" smtClean="0">
                <a:latin typeface="黑体" panose="02010609060101010101" pitchFamily="49" charset="-122"/>
                <a:ea typeface="黑体" panose="02010609060101010101" pitchFamily="49" charset="-122"/>
              </a:rPr>
              <a:t>。</a:t>
            </a:r>
            <a:endParaRPr kumimoji="1" lang="en-US" altLang="zh-CN" sz="2800" b="1" dirty="0" smtClean="0">
              <a:latin typeface="黑体" panose="02010609060101010101" pitchFamily="49" charset="-122"/>
              <a:ea typeface="黑体" panose="02010609060101010101" pitchFamily="49" charset="-122"/>
            </a:endParaRPr>
          </a:p>
          <a:p>
            <a:pPr algn="just" eaLnBrk="1" hangingPunct="1">
              <a:lnSpc>
                <a:spcPct val="120000"/>
              </a:lnSpc>
            </a:pPr>
            <a:endParaRPr kumimoji="1" lang="en-US" altLang="zh-CN" sz="2800" b="1" dirty="0" smtClean="0">
              <a:latin typeface="黑体" panose="02010609060101010101" pitchFamily="49" charset="-122"/>
              <a:ea typeface="黑体" panose="02010609060101010101" pitchFamily="49" charset="-122"/>
            </a:endParaRPr>
          </a:p>
          <a:p>
            <a:pPr eaLnBrk="1" hangingPunct="1">
              <a:lnSpc>
                <a:spcPct val="120000"/>
              </a:lnSpc>
            </a:pPr>
            <a:r>
              <a:rPr kumimoji="1" lang="en-US" altLang="zh-CN" sz="2800" dirty="0" smtClean="0">
                <a:solidFill>
                  <a:srgbClr val="FFFF00"/>
                </a:solidFill>
                <a:latin typeface="黑体" panose="02010609060101010101" pitchFamily="49" charset="-122"/>
                <a:ea typeface="黑体" panose="02010609060101010101" pitchFamily="49" charset="-122"/>
              </a:rPr>
              <a:t>Morgan</a:t>
            </a:r>
            <a:r>
              <a:rPr kumimoji="1" lang="zh-CN" altLang="en-US" sz="2800" b="1" dirty="0">
                <a:solidFill>
                  <a:srgbClr val="FFFF00"/>
                </a:solidFill>
                <a:latin typeface="黑体" panose="02010609060101010101" pitchFamily="49" charset="-122"/>
                <a:ea typeface="黑体" panose="02010609060101010101" pitchFamily="49" charset="-122"/>
              </a:rPr>
              <a:t>的</a:t>
            </a:r>
            <a:r>
              <a:rPr kumimoji="1" lang="zh-CN" altLang="en-US" sz="2800" b="1" dirty="0" smtClean="0">
                <a:solidFill>
                  <a:srgbClr val="FFFF00"/>
                </a:solidFill>
                <a:latin typeface="黑体" panose="02010609060101010101" pitchFamily="49" charset="-122"/>
                <a:ea typeface="黑体" panose="02010609060101010101" pitchFamily="49" charset="-122"/>
              </a:rPr>
              <a:t>学生</a:t>
            </a:r>
            <a:r>
              <a:rPr kumimoji="1" lang="en-US" altLang="zh-CN" sz="2800" dirty="0" smtClean="0">
                <a:solidFill>
                  <a:srgbClr val="FFFF00"/>
                </a:solidFill>
                <a:latin typeface="黑体" panose="02010609060101010101" pitchFamily="49" charset="-122"/>
                <a:ea typeface="黑体" panose="02010609060101010101" pitchFamily="49" charset="-122"/>
              </a:rPr>
              <a:t>Bridges</a:t>
            </a:r>
            <a:r>
              <a:rPr kumimoji="1" lang="en-US" altLang="zh-CN" sz="2800" b="1" dirty="0" smtClean="0">
                <a:solidFill>
                  <a:srgbClr val="FFFF00"/>
                </a:solidFill>
                <a:latin typeface="黑体" panose="02010609060101010101" pitchFamily="49" charset="-122"/>
                <a:ea typeface="黑体" panose="02010609060101010101" pitchFamily="49" charset="-122"/>
              </a:rPr>
              <a:t> 1916</a:t>
            </a:r>
            <a:r>
              <a:rPr kumimoji="1" lang="zh-CN" altLang="en-US" sz="2800" b="1" dirty="0" smtClean="0">
                <a:solidFill>
                  <a:srgbClr val="FFFF00"/>
                </a:solidFill>
                <a:latin typeface="黑体" panose="02010609060101010101" pitchFamily="49" charset="-122"/>
                <a:ea typeface="黑体" panose="02010609060101010101" pitchFamily="49" charset="-122"/>
              </a:rPr>
              <a:t>年 进行</a:t>
            </a:r>
            <a:r>
              <a:rPr kumimoji="1" lang="zh-CN" altLang="en-US" sz="2800" b="1" dirty="0">
                <a:solidFill>
                  <a:srgbClr val="FFFF00"/>
                </a:solidFill>
                <a:latin typeface="黑体" panose="02010609060101010101" pitchFamily="49" charset="-122"/>
                <a:ea typeface="黑体" panose="02010609060101010101" pitchFamily="49" charset="-122"/>
              </a:rPr>
              <a:t>的果蝇杂交</a:t>
            </a:r>
            <a:r>
              <a:rPr kumimoji="1" lang="zh-CN" altLang="en-US" sz="2800" b="1" dirty="0" smtClean="0">
                <a:solidFill>
                  <a:srgbClr val="FFFF00"/>
                </a:solidFill>
                <a:latin typeface="黑体" panose="02010609060101010101" pitchFamily="49" charset="-122"/>
                <a:ea typeface="黑体" panose="02010609060101010101" pitchFamily="49" charset="-122"/>
              </a:rPr>
              <a:t>工作和</a:t>
            </a:r>
            <a:r>
              <a:rPr kumimoji="1" lang="zh-CN" altLang="en-US" sz="2800" b="1" dirty="0">
                <a:solidFill>
                  <a:srgbClr val="FFFF00"/>
                </a:solidFill>
                <a:latin typeface="黑体" panose="02010609060101010101" pitchFamily="49" charset="-122"/>
                <a:ea typeface="黑体" panose="02010609060101010101" pitchFamily="49" charset="-122"/>
              </a:rPr>
              <a:t>细胞学</a:t>
            </a:r>
            <a:r>
              <a:rPr kumimoji="1" lang="zh-CN" altLang="en-US" sz="2800" b="1" dirty="0" smtClean="0">
                <a:solidFill>
                  <a:srgbClr val="FFFF00"/>
                </a:solidFill>
                <a:latin typeface="黑体" panose="02010609060101010101" pitchFamily="49" charset="-122"/>
                <a:ea typeface="黑体" panose="02010609060101010101" pitchFamily="49" charset="-122"/>
              </a:rPr>
              <a:t>观察 证明</a:t>
            </a:r>
            <a:r>
              <a:rPr kumimoji="1" lang="zh-CN" altLang="en-US" sz="2800" b="1" dirty="0">
                <a:solidFill>
                  <a:srgbClr val="FFFF00"/>
                </a:solidFill>
                <a:latin typeface="黑体" panose="02010609060101010101" pitchFamily="49" charset="-122"/>
                <a:ea typeface="黑体" panose="02010609060101010101" pitchFamily="49" charset="-122"/>
              </a:rPr>
              <a:t>了</a:t>
            </a:r>
            <a:r>
              <a:rPr kumimoji="1" lang="zh-CN" altLang="en-US" sz="2800" b="1" dirty="0" smtClean="0">
                <a:solidFill>
                  <a:srgbClr val="FFFF00"/>
                </a:solidFill>
                <a:latin typeface="黑体" panose="02010609060101010101" pitchFamily="49" charset="-122"/>
                <a:ea typeface="黑体" panose="02010609060101010101" pitchFamily="49" charset="-122"/>
              </a:rPr>
              <a:t>遗传的染色体学说。</a:t>
            </a:r>
            <a:endParaRPr kumimoji="1" lang="en-US" altLang="zh-CN" sz="2800" b="1" dirty="0" smtClean="0">
              <a:solidFill>
                <a:srgbClr val="FFFF00"/>
              </a:solidFill>
              <a:latin typeface="黑体" panose="02010609060101010101" pitchFamily="49" charset="-122"/>
              <a:ea typeface="黑体" panose="02010609060101010101" pitchFamily="49" charset="-122"/>
            </a:endParaRPr>
          </a:p>
          <a:p>
            <a:pPr algn="just" eaLnBrk="1" hangingPunct="1">
              <a:lnSpc>
                <a:spcPct val="120000"/>
              </a:lnSpc>
            </a:pPr>
            <a:endParaRPr kumimoji="1" lang="en-US" altLang="zh-CN" sz="2400" b="1" dirty="0">
              <a:latin typeface="黑体" panose="02010609060101010101" pitchFamily="49" charset="-122"/>
              <a:ea typeface="黑体" panose="02010609060101010101" pitchFamily="49" charset="-122"/>
            </a:endParaRPr>
          </a:p>
          <a:p>
            <a:pPr algn="just" eaLnBrk="1" hangingPunct="1">
              <a:lnSpc>
                <a:spcPct val="120000"/>
              </a:lnSpc>
              <a:buFontTx/>
              <a:buNone/>
            </a:pPr>
            <a:endParaRPr lang="en-US" altLang="zh-CN" sz="2400" b="1" dirty="0" smtClean="0"/>
          </a:p>
        </p:txBody>
      </p:sp>
      <p:sp>
        <p:nvSpPr>
          <p:cNvPr id="21507" name="Text Box 3"/>
          <p:cNvSpPr txBox="1">
            <a:spLocks noChangeArrowheads="1"/>
          </p:cNvSpPr>
          <p:nvPr/>
        </p:nvSpPr>
        <p:spPr bwMode="auto">
          <a:xfrm>
            <a:off x="7315200" y="6172200"/>
            <a:ext cx="1066800" cy="457200"/>
          </a:xfrm>
          <a:prstGeom prst="rect">
            <a:avLst/>
          </a:prstGeom>
          <a:noFill/>
          <a:ln w="9525">
            <a:noFill/>
            <a:miter lim="800000"/>
          </a:ln>
        </p:spPr>
        <p:txBody>
          <a:bodyPr>
            <a:spAutoFit/>
          </a:bodyPr>
          <a:lstStyle/>
          <a:p>
            <a:pPr eaLnBrk="1" hangingPunct="1">
              <a:spcBef>
                <a:spcPct val="50000"/>
              </a:spcBef>
            </a:pPr>
            <a:endParaRPr kumimoji="1" lang="zh-CN" altLang="en-US" sz="2400">
              <a:latin typeface="Tahoma" panose="020B0604030504040204" pitchFamily="34" charset="0"/>
            </a:endParaRPr>
          </a:p>
        </p:txBody>
      </p:sp>
      <p:sp>
        <p:nvSpPr>
          <p:cNvPr id="17413" name="Line 5"/>
          <p:cNvSpPr>
            <a:spLocks noChangeShapeType="1"/>
          </p:cNvSpPr>
          <p:nvPr/>
        </p:nvSpPr>
        <p:spPr bwMode="auto">
          <a:xfrm>
            <a:off x="5908675" y="4419600"/>
            <a:ext cx="0" cy="381000"/>
          </a:xfrm>
          <a:prstGeom prst="line">
            <a:avLst/>
          </a:prstGeom>
          <a:noFill/>
          <a:ln w="28575">
            <a:solidFill>
              <a:schemeClr val="bg1"/>
            </a:solidFill>
            <a:round/>
            <a:tailEnd type="triangle" w="med" len="med"/>
          </a:ln>
        </p:spPr>
        <p:txBody>
          <a:bodyPr wrap="none"/>
          <a:lstStyle/>
          <a:p>
            <a:endParaRPr lang="zh-CN" altLang="en-US"/>
          </a:p>
        </p:txBody>
      </p:sp>
      <p:sp>
        <p:nvSpPr>
          <p:cNvPr id="17415" name="Rectangle 8"/>
          <p:cNvSpPr>
            <a:spLocks noChangeArrowheads="1"/>
          </p:cNvSpPr>
          <p:nvPr/>
        </p:nvSpPr>
        <p:spPr bwMode="auto">
          <a:xfrm>
            <a:off x="457200" y="342900"/>
            <a:ext cx="8229600" cy="838200"/>
          </a:xfrm>
          <a:prstGeom prst="rect">
            <a:avLst/>
          </a:prstGeom>
          <a:noFill/>
          <a:ln w="9525">
            <a:noFill/>
            <a:miter lim="800000"/>
          </a:ln>
        </p:spPr>
        <p:txBody>
          <a:bodyPr anchor="ctr"/>
          <a:lstStyle/>
          <a:p>
            <a:pPr algn="ctr"/>
            <a:r>
              <a:rPr lang="en-US" altLang="zh-CN" sz="3200" dirty="0">
                <a:solidFill>
                  <a:srgbClr val="FFFF00"/>
                </a:solidFill>
                <a:latin typeface="黑体" panose="02010609060101010101" pitchFamily="49" charset="-122"/>
                <a:ea typeface="黑体" panose="02010609060101010101" pitchFamily="49" charset="-122"/>
              </a:rPr>
              <a:t>4.2.2</a:t>
            </a:r>
            <a:r>
              <a:rPr lang="zh-CN" altLang="en-US" sz="3200" dirty="0">
                <a:solidFill>
                  <a:srgbClr val="FFFF00"/>
                </a:solidFill>
                <a:latin typeface="黑体" panose="02010609060101010101" pitchFamily="49" charset="-122"/>
                <a:ea typeface="黑体" panose="02010609060101010101" pitchFamily="49" charset="-122"/>
              </a:rPr>
              <a:t>　遗传染色体学说的直接证明</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152400" y="685800"/>
            <a:ext cx="5867400" cy="5423023"/>
          </a:xfrm>
          <a:prstGeom prst="rect">
            <a:avLst/>
          </a:prstGeom>
          <a:noFill/>
          <a:ln w="9525">
            <a:noFill/>
            <a:miter lim="800000"/>
          </a:ln>
        </p:spPr>
        <p:txBody>
          <a:bodyPr wrap="square">
            <a:spAutoFit/>
          </a:bodyPr>
          <a:lstStyle/>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3200" b="1" dirty="0">
                <a:solidFill>
                  <a:srgbClr val="FFFF00"/>
                </a:solidFill>
                <a:latin typeface="黑体" panose="02010609060101010101" pitchFamily="49" charset="-122"/>
                <a:ea typeface="黑体" panose="02010609060101010101" pitchFamily="49" charset="-122"/>
              </a:rPr>
              <a:t>(1)</a:t>
            </a:r>
            <a:r>
              <a:rPr kumimoji="1" lang="zh-CN" altLang="en-US" sz="3200" b="1" dirty="0" smtClean="0">
                <a:solidFill>
                  <a:srgbClr val="FFFF00"/>
                </a:solidFill>
                <a:latin typeface="黑体" panose="02010609060101010101" pitchFamily="49" charset="-122"/>
                <a:ea typeface="黑体" panose="02010609060101010101" pitchFamily="49" charset="-122"/>
              </a:rPr>
              <a:t>果蝇交配的例外现象</a:t>
            </a:r>
            <a:endParaRPr kumimoji="1" lang="en-US" altLang="zh-CN" sz="3200" b="1" dirty="0" smtClean="0">
              <a:solidFill>
                <a:srgbClr val="FFFF00"/>
              </a:solidFill>
              <a:latin typeface="黑体" panose="02010609060101010101" pitchFamily="49" charset="-122"/>
              <a:ea typeface="黑体" panose="02010609060101010101" pitchFamily="49" charset="-122"/>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2000" b="1" dirty="0" smtClean="0">
                <a:latin typeface="宋体" panose="02010600030101010101" pitchFamily="2" charset="-122"/>
              </a:rPr>
              <a:t> </a:t>
            </a:r>
            <a:r>
              <a:rPr kumimoji="1" lang="en-US" altLang="zh-CN" sz="2800" b="1" dirty="0" smtClean="0">
                <a:latin typeface="黑体" panose="02010609060101010101" pitchFamily="49" charset="-122"/>
                <a:ea typeface="黑体" panose="02010609060101010101" pitchFamily="49" charset="-122"/>
              </a:rPr>
              <a:t>Morgan</a:t>
            </a:r>
            <a:r>
              <a:rPr kumimoji="1" lang="zh-CN" altLang="en-US" sz="2800" b="1" dirty="0">
                <a:latin typeface="黑体" panose="02010609060101010101" pitchFamily="49" charset="-122"/>
                <a:ea typeface="黑体" panose="02010609060101010101" pitchFamily="49" charset="-122"/>
              </a:rPr>
              <a:t>的工作表明</a:t>
            </a:r>
            <a:r>
              <a:rPr kumimoji="1" lang="en-US" altLang="zh-CN" sz="2800" b="1" dirty="0">
                <a:latin typeface="黑体" panose="02010609060101010101" pitchFamily="49" charset="-122"/>
                <a:ea typeface="黑体" panose="02010609060101010101" pitchFamily="49" charset="-122"/>
              </a:rPr>
              <a:t>: </a:t>
            </a:r>
            <a:r>
              <a:rPr kumimoji="1" lang="en-US" altLang="zh-CN" sz="2800" b="1" dirty="0" err="1" smtClean="0">
                <a:latin typeface="黑体" panose="02010609060101010101" pitchFamily="49" charset="-122"/>
                <a:ea typeface="黑体" panose="02010609060101010101" pitchFamily="49" charset="-122"/>
              </a:rPr>
              <a:t>X</a:t>
            </a:r>
            <a:r>
              <a:rPr kumimoji="1" lang="en-US" altLang="zh-CN" sz="2800" b="1" baseline="30000" dirty="0" err="1" smtClean="0">
                <a:latin typeface="黑体" panose="02010609060101010101" pitchFamily="49" charset="-122"/>
                <a:ea typeface="黑体" panose="02010609060101010101" pitchFamily="49" charset="-122"/>
              </a:rPr>
              <a:t>w</a:t>
            </a:r>
            <a:r>
              <a:rPr kumimoji="1" lang="en-US" altLang="zh-CN" sz="2800" b="1" dirty="0" err="1" smtClean="0">
                <a:latin typeface="黑体" panose="02010609060101010101" pitchFamily="49" charset="-122"/>
                <a:ea typeface="黑体" panose="02010609060101010101" pitchFamily="49" charset="-122"/>
              </a:rPr>
              <a:t>X</a:t>
            </a:r>
            <a:r>
              <a:rPr kumimoji="1" lang="en-US" altLang="zh-CN" sz="2800" b="1" baseline="30000" dirty="0" err="1" smtClean="0">
                <a:latin typeface="黑体" panose="02010609060101010101" pitchFamily="49" charset="-122"/>
                <a:ea typeface="黑体" panose="02010609060101010101" pitchFamily="49" charset="-122"/>
              </a:rPr>
              <a:t>w</a:t>
            </a:r>
            <a:r>
              <a:rPr kumimoji="1" lang="en-US" altLang="zh-CN" sz="2800" b="1" dirty="0" smtClean="0">
                <a:latin typeface="黑体" panose="02010609060101010101" pitchFamily="49" charset="-122"/>
                <a:ea typeface="黑体" panose="02010609060101010101" pitchFamily="49" charset="-122"/>
              </a:rPr>
              <a:t>  </a:t>
            </a:r>
            <a:r>
              <a:rPr kumimoji="1" lang="en-US" altLang="zh-CN" sz="2800" b="1" dirty="0">
                <a:latin typeface="黑体" panose="02010609060101010101" pitchFamily="49" charset="-122"/>
                <a:ea typeface="黑体" panose="02010609060101010101" pitchFamily="49" charset="-122"/>
                <a:sym typeface="Symbol" panose="05050102010706020507" pitchFamily="18" charset="2"/>
              </a:rPr>
              <a:t></a:t>
            </a:r>
            <a:r>
              <a:rPr kumimoji="1" lang="en-US" altLang="zh-CN" sz="2800" b="1" dirty="0">
                <a:latin typeface="黑体" panose="02010609060101010101" pitchFamily="49" charset="-122"/>
                <a:ea typeface="黑体" panose="02010609060101010101" pitchFamily="49" charset="-122"/>
              </a:rPr>
              <a:t>  X</a:t>
            </a:r>
            <a:r>
              <a:rPr kumimoji="1" lang="en-US" altLang="zh-CN" sz="2800" b="1" baseline="30000" dirty="0">
                <a:latin typeface="黑体" panose="02010609060101010101" pitchFamily="49" charset="-122"/>
                <a:ea typeface="黑体" panose="02010609060101010101" pitchFamily="49" charset="-122"/>
              </a:rPr>
              <a:t>＋</a:t>
            </a:r>
            <a:r>
              <a:rPr kumimoji="1" lang="en-US" altLang="zh-CN" sz="2800" b="1" dirty="0">
                <a:latin typeface="黑体" panose="02010609060101010101" pitchFamily="49" charset="-122"/>
                <a:ea typeface="黑体" panose="02010609060101010101" pitchFamily="49" charset="-122"/>
              </a:rPr>
              <a:t>Y</a:t>
            </a:r>
          </a:p>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2800" b="1" dirty="0">
                <a:latin typeface="黑体" panose="02010609060101010101" pitchFamily="49" charset="-122"/>
                <a:ea typeface="黑体" panose="02010609060101010101" pitchFamily="49" charset="-122"/>
              </a:rPr>
              <a:t>                       </a:t>
            </a:r>
            <a:r>
              <a:rPr kumimoji="1" lang="zh-CN" altLang="en-US" sz="2800" b="1" dirty="0">
                <a:latin typeface="黑体" panose="02010609060101010101" pitchFamily="49" charset="-122"/>
                <a:ea typeface="黑体" panose="02010609060101010101" pitchFamily="49" charset="-122"/>
              </a:rPr>
              <a:t> </a:t>
            </a:r>
            <a:r>
              <a:rPr kumimoji="1" lang="zh-CN" altLang="en-US" sz="2800" b="1" dirty="0" smtClean="0">
                <a:latin typeface="黑体" panose="02010609060101010101" pitchFamily="49" charset="-122"/>
                <a:ea typeface="黑体" panose="02010609060101010101" pitchFamily="49" charset="-122"/>
                <a:sym typeface="Wingdings 3" pitchFamily="18" charset="2"/>
              </a:rPr>
              <a:t></a:t>
            </a:r>
            <a:r>
              <a:rPr kumimoji="1" lang="zh-CN" altLang="en-US" sz="2800" b="1" dirty="0" smtClean="0">
                <a:latin typeface="黑体" panose="02010609060101010101" pitchFamily="49" charset="-122"/>
                <a:ea typeface="黑体" panose="02010609060101010101" pitchFamily="49" charset="-122"/>
              </a:rPr>
              <a:t>      </a:t>
            </a:r>
            <a:endParaRPr kumimoji="1" lang="zh-CN" altLang="en-US" sz="2800" b="1" dirty="0">
              <a:latin typeface="黑体" panose="02010609060101010101" pitchFamily="49" charset="-122"/>
              <a:ea typeface="黑体" panose="02010609060101010101" pitchFamily="49" charset="-122"/>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zh-CN" altLang="en-US" sz="2800" b="1" dirty="0">
                <a:latin typeface="黑体" panose="02010609060101010101" pitchFamily="49" charset="-122"/>
                <a:ea typeface="黑体" panose="02010609060101010101" pitchFamily="49" charset="-122"/>
              </a:rPr>
              <a:t>                  </a:t>
            </a:r>
            <a:r>
              <a:rPr kumimoji="1" lang="zh-CN" altLang="en-US" sz="2800" b="1" dirty="0" smtClean="0">
                <a:latin typeface="黑体" panose="02010609060101010101" pitchFamily="49" charset="-122"/>
                <a:ea typeface="黑体" panose="02010609060101010101" pitchFamily="49" charset="-122"/>
              </a:rPr>
              <a:t> </a:t>
            </a:r>
            <a:r>
              <a:rPr kumimoji="1" lang="en-US" altLang="zh-CN" sz="2800" b="1" dirty="0" err="1" smtClean="0">
                <a:latin typeface="黑体" panose="02010609060101010101" pitchFamily="49" charset="-122"/>
                <a:ea typeface="黑体" panose="02010609060101010101" pitchFamily="49" charset="-122"/>
              </a:rPr>
              <a:t>X</a:t>
            </a:r>
            <a:r>
              <a:rPr kumimoji="1" lang="en-US" altLang="zh-CN" sz="2800" b="1" baseline="30000" dirty="0" err="1" smtClean="0">
                <a:latin typeface="黑体" panose="02010609060101010101" pitchFamily="49" charset="-122"/>
                <a:ea typeface="黑体" panose="02010609060101010101" pitchFamily="49" charset="-122"/>
              </a:rPr>
              <a:t>w</a:t>
            </a:r>
            <a:r>
              <a:rPr kumimoji="1" lang="en-US" altLang="zh-CN" sz="2800" b="1" dirty="0" err="1" smtClean="0">
                <a:latin typeface="黑体" panose="02010609060101010101" pitchFamily="49" charset="-122"/>
                <a:ea typeface="黑体" panose="02010609060101010101" pitchFamily="49" charset="-122"/>
              </a:rPr>
              <a:t>X</a:t>
            </a:r>
            <a:r>
              <a:rPr kumimoji="1" lang="en-US" altLang="zh-CN" sz="2800" b="1" baseline="30000" dirty="0">
                <a:latin typeface="黑体" panose="02010609060101010101" pitchFamily="49" charset="-122"/>
                <a:ea typeface="黑体" panose="02010609060101010101" pitchFamily="49" charset="-122"/>
              </a:rPr>
              <a:t>+</a:t>
            </a:r>
            <a:r>
              <a:rPr kumimoji="1" lang="en-US" altLang="zh-CN" sz="2800" b="1" dirty="0">
                <a:latin typeface="黑体" panose="02010609060101010101" pitchFamily="49" charset="-122"/>
                <a:ea typeface="黑体" panose="02010609060101010101" pitchFamily="49" charset="-122"/>
              </a:rPr>
              <a:t>    </a:t>
            </a:r>
            <a:r>
              <a:rPr kumimoji="1" lang="en-US" altLang="zh-CN" sz="2800" b="1" dirty="0" err="1">
                <a:latin typeface="黑体" panose="02010609060101010101" pitchFamily="49" charset="-122"/>
                <a:ea typeface="黑体" panose="02010609060101010101" pitchFamily="49" charset="-122"/>
              </a:rPr>
              <a:t>X</a:t>
            </a:r>
            <a:r>
              <a:rPr kumimoji="1" lang="en-US" altLang="zh-CN" sz="2800" b="1" baseline="30000" dirty="0" err="1">
                <a:latin typeface="黑体" panose="02010609060101010101" pitchFamily="49" charset="-122"/>
                <a:ea typeface="黑体" panose="02010609060101010101" pitchFamily="49" charset="-122"/>
              </a:rPr>
              <a:t>w</a:t>
            </a:r>
            <a:r>
              <a:rPr kumimoji="1" lang="en-US" altLang="zh-CN" sz="2800" b="1" dirty="0" err="1">
                <a:latin typeface="黑体" panose="02010609060101010101" pitchFamily="49" charset="-122"/>
                <a:ea typeface="黑体" panose="02010609060101010101" pitchFamily="49" charset="-122"/>
              </a:rPr>
              <a:t>Y</a:t>
            </a:r>
            <a:r>
              <a:rPr kumimoji="1" lang="en-US" altLang="zh-CN" sz="2800" b="1" dirty="0">
                <a:latin typeface="黑体" panose="02010609060101010101" pitchFamily="49" charset="-122"/>
                <a:ea typeface="黑体" panose="02010609060101010101" pitchFamily="49" charset="-122"/>
              </a:rPr>
              <a:t>        </a:t>
            </a:r>
          </a:p>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2800" b="1" dirty="0">
                <a:latin typeface="黑体" panose="02010609060101010101" pitchFamily="49" charset="-122"/>
                <a:ea typeface="黑体" panose="02010609060101010101" pitchFamily="49" charset="-122"/>
              </a:rPr>
              <a:t>                   </a:t>
            </a:r>
            <a:r>
              <a:rPr kumimoji="1" lang="zh-CN" altLang="en-US" sz="2800" b="1" dirty="0" smtClean="0">
                <a:latin typeface="黑体" panose="02010609060101010101" pitchFamily="49" charset="-122"/>
                <a:ea typeface="黑体" panose="02010609060101010101" pitchFamily="49" charset="-122"/>
              </a:rPr>
              <a:t>红眼    白眼</a:t>
            </a:r>
            <a:endParaRPr kumimoji="1" lang="zh-CN" altLang="en-US" sz="2800" b="1" dirty="0">
              <a:latin typeface="黑体" panose="02010609060101010101" pitchFamily="49" charset="-122"/>
              <a:ea typeface="黑体" panose="02010609060101010101" pitchFamily="49" charset="-122"/>
            </a:endParaRPr>
          </a:p>
          <a:p>
            <a:pPr algn="just" eaLnBrk="1" hangingPunct="1">
              <a:lnSpc>
                <a:spcPct val="110000"/>
              </a:lnSpc>
              <a:spcBef>
                <a:spcPct val="20000"/>
              </a:spcBef>
              <a:buClr>
                <a:schemeClr val="hlink"/>
              </a:buClr>
              <a:buSzPct val="110000"/>
              <a:buFont typeface="Wingdings" panose="05000000000000000000" pitchFamily="2" charset="2"/>
              <a:buNone/>
            </a:pPr>
            <a:endParaRPr kumimoji="1" lang="en-US" altLang="zh-CN" sz="2800" b="1" dirty="0" smtClean="0">
              <a:latin typeface="宋体" panose="02010600030101010101" pitchFamily="2" charset="-122"/>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2800" b="1" dirty="0" smtClean="0">
                <a:latin typeface="宋体" panose="02010600030101010101" pitchFamily="2" charset="-122"/>
              </a:rPr>
              <a:t>Bridges</a:t>
            </a:r>
            <a:r>
              <a:rPr kumimoji="1" lang="zh-CN" altLang="en-US" sz="2800" b="1" dirty="0">
                <a:latin typeface="宋体" panose="02010600030101010101" pitchFamily="2" charset="-122"/>
              </a:rPr>
              <a:t>做了很多这样的交配，发现有</a:t>
            </a:r>
            <a:r>
              <a:rPr kumimoji="1" lang="zh-CN" altLang="en-US" sz="2800" b="1" dirty="0">
                <a:solidFill>
                  <a:srgbClr val="FFFF00"/>
                </a:solidFill>
                <a:latin typeface="宋体" panose="02010600030101010101" pitchFamily="2" charset="-122"/>
              </a:rPr>
              <a:t>少数</a:t>
            </a:r>
            <a:r>
              <a:rPr kumimoji="1" lang="zh-CN" altLang="en-US" sz="2800" b="1" dirty="0" smtClean="0">
                <a:solidFill>
                  <a:srgbClr val="FFFF00"/>
                </a:solidFill>
                <a:latin typeface="宋体" panose="02010600030101010101" pitchFamily="2" charset="-122"/>
              </a:rPr>
              <a:t>例外</a:t>
            </a:r>
            <a:r>
              <a:rPr kumimoji="1" lang="en-US" altLang="zh-CN" sz="2800" b="1" dirty="0" smtClean="0">
                <a:solidFill>
                  <a:srgbClr val="FFFF00"/>
                </a:solidFill>
                <a:latin typeface="宋体" panose="02010600030101010101" pitchFamily="2" charset="-122"/>
              </a:rPr>
              <a:t>(</a:t>
            </a:r>
            <a:r>
              <a:rPr kumimoji="1" lang="zh-CN" altLang="en-US" sz="2800" b="1" dirty="0" smtClean="0">
                <a:solidFill>
                  <a:srgbClr val="FFFF00"/>
                </a:solidFill>
                <a:latin typeface="宋体" panose="02010600030101010101" pitchFamily="2" charset="-122"/>
              </a:rPr>
              <a:t>1/2000</a:t>
            </a:r>
            <a:r>
              <a:rPr kumimoji="1" lang="en-US" altLang="zh-CN" sz="2800" b="1" dirty="0" smtClean="0">
                <a:solidFill>
                  <a:srgbClr val="FFFF00"/>
                </a:solidFill>
                <a:latin typeface="宋体" panose="02010600030101010101" pitchFamily="2" charset="-122"/>
              </a:rPr>
              <a:t>)</a:t>
            </a:r>
            <a:r>
              <a:rPr kumimoji="1" lang="zh-CN" altLang="en-US" sz="2800" b="1" dirty="0" smtClean="0">
                <a:solidFill>
                  <a:srgbClr val="FFFF00"/>
                </a:solidFill>
                <a:latin typeface="宋体" panose="02010600030101010101" pitchFamily="2" charset="-122"/>
              </a:rPr>
              <a:t> </a:t>
            </a:r>
            <a:r>
              <a:rPr kumimoji="1" lang="en-US" altLang="zh-CN" sz="2800" b="1" dirty="0" smtClean="0">
                <a:solidFill>
                  <a:srgbClr val="FFFF00"/>
                </a:solidFill>
                <a:latin typeface="宋体" panose="02010600030101010101" pitchFamily="2" charset="-122"/>
              </a:rPr>
              <a:t>2000</a:t>
            </a:r>
            <a:r>
              <a:rPr kumimoji="1" lang="zh-CN" altLang="en-US" sz="2800" b="1" dirty="0" smtClean="0">
                <a:solidFill>
                  <a:srgbClr val="FFFF00"/>
                </a:solidFill>
                <a:latin typeface="宋体" panose="02010600030101010101" pitchFamily="2" charset="-122"/>
              </a:rPr>
              <a:t>个</a:t>
            </a:r>
            <a:r>
              <a:rPr kumimoji="1" lang="en-US" altLang="zh-CN" sz="2800" b="1" dirty="0" smtClean="0">
                <a:solidFill>
                  <a:srgbClr val="FFFF00"/>
                </a:solidFill>
                <a:latin typeface="宋体" panose="02010600030101010101" pitchFamily="2" charset="-122"/>
              </a:rPr>
              <a:t>F1</a:t>
            </a:r>
            <a:r>
              <a:rPr kumimoji="1" lang="zh-CN" altLang="en-US" sz="2800" b="1" dirty="0" smtClean="0">
                <a:solidFill>
                  <a:srgbClr val="FFFF00"/>
                </a:solidFill>
                <a:latin typeface="宋体" panose="02010600030101010101" pitchFamily="2" charset="-122"/>
              </a:rPr>
              <a:t>果蝇</a:t>
            </a:r>
            <a:r>
              <a:rPr kumimoji="1" lang="zh-CN" altLang="en-US" sz="2800" b="1" dirty="0">
                <a:solidFill>
                  <a:srgbClr val="FFFF00"/>
                </a:solidFill>
                <a:latin typeface="宋体" panose="02010600030101010101" pitchFamily="2" charset="-122"/>
              </a:rPr>
              <a:t>有一个白眼雌蝇或红眼雄</a:t>
            </a:r>
            <a:r>
              <a:rPr kumimoji="1" lang="zh-CN" altLang="en-US" sz="2800" b="1" dirty="0" smtClean="0">
                <a:solidFill>
                  <a:srgbClr val="FFFF00"/>
                </a:solidFill>
                <a:latin typeface="宋体" panose="02010600030101010101" pitchFamily="2" charset="-122"/>
              </a:rPr>
              <a:t>蝇。</a:t>
            </a:r>
            <a:r>
              <a:rPr kumimoji="1" lang="zh-CN" altLang="en-US" sz="2800" b="1" dirty="0" smtClean="0">
                <a:latin typeface="宋体" panose="02010600030101010101" pitchFamily="2" charset="-122"/>
              </a:rPr>
              <a:t> </a:t>
            </a:r>
            <a:endParaRPr kumimoji="1" lang="zh-CN" altLang="en-US" sz="2800" b="1" dirty="0">
              <a:latin typeface="宋体" panose="02010600030101010101" pitchFamily="2" charset="-122"/>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en-US" altLang="zh-CN" sz="2400" b="1" dirty="0">
                <a:latin typeface="宋体" panose="02010600030101010101" pitchFamily="2" charset="-122"/>
              </a:rPr>
              <a:t>    </a:t>
            </a:r>
            <a:endParaRPr kumimoji="1" lang="zh-CN" altLang="en-US" sz="2400" b="1" dirty="0">
              <a:latin typeface="宋体" panose="02010600030101010101" pitchFamily="2" charset="-122"/>
            </a:endParaRPr>
          </a:p>
        </p:txBody>
      </p:sp>
      <p:pic>
        <p:nvPicPr>
          <p:cNvPr id="3074" name="Picture 2"/>
          <p:cNvPicPr>
            <a:picLocks noChangeAspect="1" noChangeArrowheads="1"/>
          </p:cNvPicPr>
          <p:nvPr/>
        </p:nvPicPr>
        <p:blipFill>
          <a:blip r:embed="rId2" cstate="print"/>
          <a:srcRect/>
          <a:stretch>
            <a:fillRect/>
          </a:stretch>
        </p:blipFill>
        <p:spPr bwMode="auto">
          <a:xfrm>
            <a:off x="6197600" y="838200"/>
            <a:ext cx="2946400" cy="542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body" idx="4294967295"/>
          </p:nvPr>
        </p:nvSpPr>
        <p:spPr>
          <a:xfrm>
            <a:off x="152400" y="1600200"/>
            <a:ext cx="9067800" cy="4495800"/>
          </a:xfrm>
        </p:spPr>
        <p:txBody>
          <a:bodyPr/>
          <a:lstStyle/>
          <a:p>
            <a:pPr eaLnBrk="1" hangingPunct="1">
              <a:lnSpc>
                <a:spcPct val="125000"/>
              </a:lnSpc>
              <a:buNone/>
            </a:pPr>
            <a:r>
              <a:rPr lang="zh-CN" altLang="en-US" b="1" dirty="0" smtClean="0"/>
              <a:t>   </a:t>
            </a:r>
            <a:r>
              <a:rPr kumimoji="1" lang="en-US" altLang="zh-CN" sz="2800" b="1" dirty="0" smtClean="0">
                <a:latin typeface="宋体" panose="02010600030101010101" pitchFamily="2" charset="-122"/>
              </a:rPr>
              <a:t>Bridges</a:t>
            </a:r>
            <a:r>
              <a:rPr kumimoji="1" lang="zh-CN" altLang="en-US" sz="2800" b="1" dirty="0" smtClean="0">
                <a:latin typeface="宋体" panose="02010600030101010101" pitchFamily="2" charset="-122"/>
              </a:rPr>
              <a:t>假设问题发生在减数分裂中染色体分离异常。</a:t>
            </a:r>
          </a:p>
          <a:p>
            <a:pPr eaLnBrk="1" hangingPunct="1">
              <a:lnSpc>
                <a:spcPct val="125000"/>
              </a:lnSpc>
              <a:buFontTx/>
              <a:buNone/>
            </a:pPr>
            <a:r>
              <a:rPr lang="zh-CN" altLang="en-US" sz="2800" b="1" dirty="0" smtClean="0">
                <a:solidFill>
                  <a:srgbClr val="FFFF00"/>
                </a:solidFill>
                <a:latin typeface="宋体" panose="02010600030101010101" pitchFamily="2" charset="-122"/>
              </a:rPr>
              <a:t>  异   常</a:t>
            </a:r>
            <a:r>
              <a:rPr lang="zh-CN" altLang="en-US" sz="2800" b="1" dirty="0" smtClean="0">
                <a:latin typeface="宋体" panose="02010600030101010101" pitchFamily="2" charset="-122"/>
              </a:rPr>
              <a:t>：若移动不发生→导致染色体不分离。</a:t>
            </a:r>
          </a:p>
          <a:p>
            <a:pPr eaLnBrk="1" hangingPunct="1">
              <a:lnSpc>
                <a:spcPct val="125000"/>
              </a:lnSpc>
              <a:buFontTx/>
              <a:buNone/>
            </a:pPr>
            <a:r>
              <a:rPr lang="zh-CN" altLang="en-US" sz="2800" b="1" dirty="0" smtClean="0">
                <a:latin typeface="宋体" panose="02010600030101010101" pitchFamily="2" charset="-122"/>
              </a:rPr>
              <a:t>  </a:t>
            </a:r>
            <a:r>
              <a:rPr lang="zh-CN" altLang="en-US" sz="2800" b="1" dirty="0" smtClean="0">
                <a:solidFill>
                  <a:srgbClr val="FFFF00"/>
                </a:solidFill>
                <a:latin typeface="宋体" panose="02010600030101010101" pitchFamily="2" charset="-122"/>
              </a:rPr>
              <a:t>不分离的染色体既可是常染色体也可以是性染色体</a:t>
            </a:r>
            <a:r>
              <a:rPr lang="zh-CN" altLang="en-US" sz="2800" b="1" dirty="0" smtClean="0">
                <a:latin typeface="宋体" panose="02010600030101010101" pitchFamily="2" charset="-122"/>
              </a:rPr>
              <a:t>。对于</a:t>
            </a:r>
            <a:r>
              <a:rPr lang="en-US" altLang="zh-CN" sz="2800" b="1" dirty="0" smtClean="0">
                <a:latin typeface="宋体" panose="02010600030101010101" pitchFamily="2" charset="-122"/>
              </a:rPr>
              <a:t>Bridges</a:t>
            </a:r>
            <a:r>
              <a:rPr lang="zh-CN" altLang="en-US" sz="2800" b="1" dirty="0" smtClean="0">
                <a:latin typeface="宋体" panose="02010600030101010101" pitchFamily="2" charset="-122"/>
              </a:rPr>
              <a:t>所分析的杂交来说，偶尔，两个</a:t>
            </a:r>
            <a:r>
              <a:rPr lang="en-US" altLang="zh-CN" sz="2800" b="1" dirty="0" smtClean="0">
                <a:latin typeface="宋体" panose="02010600030101010101" pitchFamily="2" charset="-122"/>
              </a:rPr>
              <a:t>X</a:t>
            </a:r>
            <a:r>
              <a:rPr lang="zh-CN" altLang="en-US" sz="2800" b="1" dirty="0" smtClean="0">
                <a:latin typeface="宋体" panose="02010600030101010101" pitchFamily="2" charset="-122"/>
              </a:rPr>
              <a:t>染色体没有分开，所以产生的卵细胞：或者带两条</a:t>
            </a:r>
            <a:r>
              <a:rPr lang="en-US" altLang="zh-CN" sz="2800" b="1" dirty="0" smtClean="0">
                <a:latin typeface="宋体" panose="02010600030101010101" pitchFamily="2" charset="-122"/>
              </a:rPr>
              <a:t>X</a:t>
            </a:r>
            <a:r>
              <a:rPr lang="zh-CN" altLang="en-US" sz="2800" b="1" dirty="0" smtClean="0">
                <a:latin typeface="宋体" panose="02010600030101010101" pitchFamily="2" charset="-122"/>
              </a:rPr>
              <a:t>染色体，或者是没有</a:t>
            </a:r>
            <a:r>
              <a:rPr lang="en-US" altLang="zh-CN" sz="2800" b="1" dirty="0" smtClean="0">
                <a:latin typeface="宋体" panose="02010600030101010101" pitchFamily="2" charset="-122"/>
              </a:rPr>
              <a:t>X</a:t>
            </a:r>
            <a:r>
              <a:rPr lang="zh-CN" altLang="en-US" sz="2800" b="1" dirty="0" smtClean="0">
                <a:latin typeface="宋体" panose="02010600030101010101" pitchFamily="2" charset="-122"/>
              </a:rPr>
              <a:t>染色体。这种特殊的不分离的例子称作</a:t>
            </a:r>
            <a:r>
              <a:rPr lang="en-US" altLang="zh-CN" sz="2800" b="1" dirty="0" smtClean="0">
                <a:latin typeface="宋体" panose="02010600030101010101" pitchFamily="2" charset="-122"/>
              </a:rPr>
              <a:t>X</a:t>
            </a:r>
            <a:r>
              <a:rPr lang="zh-CN" altLang="en-US" sz="2800" b="1" dirty="0" smtClean="0">
                <a:latin typeface="宋体" panose="02010600030101010101" pitchFamily="2" charset="-122"/>
              </a:rPr>
              <a:t>染色体不分离</a:t>
            </a:r>
            <a:r>
              <a:rPr lang="zh-CN" altLang="en-US" sz="2800" b="1" dirty="0" smtClean="0">
                <a:solidFill>
                  <a:srgbClr val="FFFF00"/>
                </a:solidFill>
                <a:latin typeface="宋体" panose="02010600030101010101" pitchFamily="2" charset="-122"/>
              </a:rPr>
              <a:t>（</a:t>
            </a:r>
            <a:r>
              <a:rPr lang="en-US" altLang="zh-CN" sz="2800" b="1" dirty="0" smtClean="0">
                <a:solidFill>
                  <a:srgbClr val="FFFF00"/>
                </a:solidFill>
                <a:latin typeface="宋体" panose="02010600030101010101" pitchFamily="2" charset="-122"/>
              </a:rPr>
              <a:t>X </a:t>
            </a:r>
            <a:r>
              <a:rPr lang="en-US" altLang="zh-CN" sz="2800" b="1" dirty="0" err="1" smtClean="0">
                <a:solidFill>
                  <a:srgbClr val="FFFF00"/>
                </a:solidFill>
                <a:latin typeface="宋体" panose="02010600030101010101" pitchFamily="2" charset="-122"/>
              </a:rPr>
              <a:t>chromosmoe</a:t>
            </a:r>
            <a:r>
              <a:rPr lang="en-US" altLang="zh-CN" sz="2800" b="1" dirty="0" smtClean="0">
                <a:solidFill>
                  <a:srgbClr val="FFFF00"/>
                </a:solidFill>
                <a:latin typeface="宋体" panose="02010600030101010101" pitchFamily="2" charset="-122"/>
              </a:rPr>
              <a:t> nondisjunction</a:t>
            </a:r>
            <a:r>
              <a:rPr lang="zh-CN" altLang="en-US" sz="2800" b="1" dirty="0" smtClean="0">
                <a:solidFill>
                  <a:srgbClr val="FFFF00"/>
                </a:solidFill>
                <a:latin typeface="宋体" panose="02010600030101010101" pitchFamily="2" charset="-122"/>
              </a:rPr>
              <a:t>）</a:t>
            </a:r>
            <a:r>
              <a:rPr lang="en-US" altLang="zh-CN" sz="2800" b="1" dirty="0" smtClean="0">
                <a:latin typeface="宋体" panose="02010600030101010101" pitchFamily="2" charset="-122"/>
              </a:rPr>
              <a:t>。</a:t>
            </a:r>
            <a:r>
              <a:rPr lang="en-US" altLang="zh-CN" sz="2800" dirty="0" smtClean="0">
                <a:solidFill>
                  <a:srgbClr val="FFFF00"/>
                </a:solidFill>
                <a:latin typeface="华文新魏" pitchFamily="2" charset="-122"/>
                <a:ea typeface="华文新魏" pitchFamily="2" charset="-122"/>
              </a:rPr>
              <a:t> </a:t>
            </a:r>
          </a:p>
        </p:txBody>
      </p:sp>
      <p:sp>
        <p:nvSpPr>
          <p:cNvPr id="2" name="文本框 1"/>
          <p:cNvSpPr txBox="1"/>
          <p:nvPr/>
        </p:nvSpPr>
        <p:spPr>
          <a:xfrm>
            <a:off x="2286000" y="609600"/>
            <a:ext cx="5262979" cy="646331"/>
          </a:xfrm>
          <a:prstGeom prst="rect">
            <a:avLst/>
          </a:prstGeom>
          <a:noFill/>
        </p:spPr>
        <p:txBody>
          <a:bodyPr wrap="none" rtlCol="0">
            <a:spAutoFit/>
          </a:bodyPr>
          <a:lstStyle/>
          <a:p>
            <a:r>
              <a:rPr lang="zh-CN" altLang="en-US" sz="3600" dirty="0" smtClean="0">
                <a:solidFill>
                  <a:srgbClr val="FFFF00"/>
                </a:solidFill>
                <a:latin typeface="黑体" panose="02010609060101010101" pitchFamily="49" charset="-122"/>
                <a:ea typeface="黑体" panose="02010609060101010101" pitchFamily="49" charset="-122"/>
              </a:rPr>
              <a:t>如何解释这些例外情况？</a:t>
            </a:r>
            <a:endParaRPr lang="zh-CN" altLang="en-US" sz="36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6" name="Object 2"/>
          <p:cNvGraphicFramePr>
            <a:graphicFrameLocks noGrp="1" noChangeAspect="1"/>
          </p:cNvGraphicFramePr>
          <p:nvPr>
            <p:ph type="body" idx="4294967295"/>
          </p:nvPr>
        </p:nvGraphicFramePr>
        <p:xfrm>
          <a:off x="0" y="254000"/>
          <a:ext cx="9144000" cy="5842000"/>
        </p:xfrm>
        <a:graphic>
          <a:graphicData uri="http://schemas.openxmlformats.org/presentationml/2006/ole">
            <mc:AlternateContent xmlns:mc="http://schemas.openxmlformats.org/markup-compatibility/2006">
              <mc:Choice xmlns:v="urn:schemas-microsoft-com:vml" Requires="v">
                <p:oleObj spid="_x0000_s2058" name="Photo Editor 照片" r:id="rId3" imgW="21259800" imgH="13582650" progId="">
                  <p:embed/>
                </p:oleObj>
              </mc:Choice>
              <mc:Fallback>
                <p:oleObj name="Photo Editor 照片" r:id="rId3" imgW="21259800" imgH="13582650" progId="">
                  <p:embed/>
                  <p:pic>
                    <p:nvPicPr>
                      <p:cNvPr id="0" name="图片 2048"/>
                      <p:cNvPicPr>
                        <a:picLocks noGrp="1" noChangeAspect="1"/>
                      </p:cNvPicPr>
                      <p:nvPr/>
                    </p:nvPicPr>
                    <p:blipFill>
                      <a:blip r:embed="rId4"/>
                      <a:stretch>
                        <a:fillRect/>
                      </a:stretch>
                    </p:blipFill>
                    <p:spPr>
                      <a:xfrm>
                        <a:off x="0" y="254000"/>
                        <a:ext cx="9144000" cy="5842000"/>
                      </a:xfrm>
                      <a:prstGeom prst="rect">
                        <a:avLst/>
                      </a:prstGeom>
                      <a:noFill/>
                      <a:ln w="9525">
                        <a:noFill/>
                      </a:ln>
                    </p:spPr>
                  </p:pic>
                </p:oleObj>
              </mc:Fallback>
            </mc:AlternateContent>
          </a:graphicData>
        </a:graphic>
      </p:graphicFrame>
      <p:sp>
        <p:nvSpPr>
          <p:cNvPr id="57347" name="Text Box 3"/>
          <p:cNvSpPr txBox="1">
            <a:spLocks noChangeArrowheads="1"/>
          </p:cNvSpPr>
          <p:nvPr/>
        </p:nvSpPr>
        <p:spPr bwMode="auto">
          <a:xfrm>
            <a:off x="533400" y="6400800"/>
            <a:ext cx="1082675" cy="457200"/>
          </a:xfrm>
          <a:prstGeom prst="rect">
            <a:avLst/>
          </a:prstGeom>
          <a:noFill/>
          <a:ln w="9525">
            <a:noFill/>
            <a:miter lim="800000"/>
          </a:ln>
        </p:spPr>
        <p:txBody>
          <a:bodyPr>
            <a:spAutoFit/>
          </a:bodyPr>
          <a:lstStyle/>
          <a:p>
            <a:pPr eaLnBrk="1" hangingPunct="1"/>
            <a:endParaRPr kumimoji="1" lang="zh-CN" altLang="en-US" sz="2400">
              <a:latin typeface="Tahoma" panose="020B0604030504040204" pitchFamily="34" charset="0"/>
            </a:endParaRPr>
          </a:p>
        </p:txBody>
      </p:sp>
      <p:sp>
        <p:nvSpPr>
          <p:cNvPr id="6" name="TextBox 5"/>
          <p:cNvSpPr txBox="1"/>
          <p:nvPr/>
        </p:nvSpPr>
        <p:spPr>
          <a:xfrm>
            <a:off x="76200" y="6139190"/>
            <a:ext cx="8840882" cy="523220"/>
          </a:xfrm>
          <a:prstGeom prst="rect">
            <a:avLst/>
          </a:prstGeom>
          <a:noFill/>
        </p:spPr>
        <p:txBody>
          <a:bodyPr wrap="none" rtlCol="0">
            <a:spAutoFit/>
          </a:bodyPr>
          <a:lstStyle/>
          <a:p>
            <a:r>
              <a:rPr lang="zh-CN" altLang="en-US" sz="2800" b="1" dirty="0" smtClean="0">
                <a:solidFill>
                  <a:srgbClr val="FFFF00"/>
                </a:solidFill>
              </a:rPr>
              <a:t>在第一次减数分裂时同源染色体不分离称为初级不分离</a:t>
            </a:r>
            <a:endParaRPr lang="zh-CN" altLang="en-US" sz="2800" b="1" dirty="0">
              <a:solidFill>
                <a:srgbClr val="FFFF00"/>
              </a:solidFill>
            </a:endParaRPr>
          </a:p>
        </p:txBody>
      </p:sp>
      <p:sp>
        <p:nvSpPr>
          <p:cNvPr id="2" name="文本框 1"/>
          <p:cNvSpPr txBox="1"/>
          <p:nvPr/>
        </p:nvSpPr>
        <p:spPr>
          <a:xfrm>
            <a:off x="4267200" y="2815607"/>
            <a:ext cx="1338828" cy="369332"/>
          </a:xfrm>
          <a:prstGeom prst="rect">
            <a:avLst/>
          </a:prstGeom>
          <a:noFill/>
        </p:spPr>
        <p:txBody>
          <a:bodyPr wrap="none" rtlCol="0">
            <a:spAutoFit/>
          </a:bodyPr>
          <a:lstStyle/>
          <a:p>
            <a:r>
              <a:rPr lang="zh-CN" altLang="en-US" dirty="0" smtClean="0">
                <a:solidFill>
                  <a:srgbClr val="FF0000"/>
                </a:solidFill>
                <a:latin typeface="黑体" panose="02010609060101010101" pitchFamily="49" charset="-122"/>
                <a:ea typeface="黑体" panose="02010609060101010101" pitchFamily="49" charset="-122"/>
              </a:rPr>
              <a:t>初级不分离</a:t>
            </a:r>
            <a:endParaRPr lang="zh-CN" altLang="en-US" dirty="0">
              <a:solidFill>
                <a:srgbClr val="FF0000"/>
              </a:solidFill>
              <a:latin typeface="黑体" panose="02010609060101010101" pitchFamily="49" charset="-122"/>
              <a:ea typeface="黑体" panose="02010609060101010101" pitchFamily="49" charset="-122"/>
            </a:endParaRPr>
          </a:p>
        </p:txBody>
      </p:sp>
      <p:sp>
        <p:nvSpPr>
          <p:cNvPr id="7" name="文本框 6"/>
          <p:cNvSpPr txBox="1"/>
          <p:nvPr/>
        </p:nvSpPr>
        <p:spPr>
          <a:xfrm>
            <a:off x="6096000" y="4343400"/>
            <a:ext cx="1338828" cy="369332"/>
          </a:xfrm>
          <a:prstGeom prst="rect">
            <a:avLst/>
          </a:prstGeom>
          <a:noFill/>
        </p:spPr>
        <p:txBody>
          <a:bodyPr wrap="none" rtlCol="0">
            <a:spAutoFit/>
          </a:bodyPr>
          <a:lstStyle/>
          <a:p>
            <a:r>
              <a:rPr lang="zh-CN" altLang="en-US" dirty="0" smtClean="0">
                <a:solidFill>
                  <a:srgbClr val="FF0000"/>
                </a:solidFill>
                <a:latin typeface="黑体" panose="02010609060101010101" pitchFamily="49" charset="-122"/>
                <a:ea typeface="黑体" panose="02010609060101010101" pitchFamily="49" charset="-122"/>
              </a:rPr>
              <a:t>次级不分离</a:t>
            </a:r>
            <a:endParaRPr lang="zh-CN" altLang="en-US"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33400" y="228600"/>
            <a:ext cx="8229600" cy="1143000"/>
          </a:xfrm>
        </p:spPr>
        <p:txBody>
          <a:bodyPr/>
          <a:lstStyle/>
          <a:p>
            <a:r>
              <a:rPr lang="zh-CN" altLang="en-US" sz="3200" smtClean="0">
                <a:solidFill>
                  <a:srgbClr val="FFFF00"/>
                </a:solidFill>
                <a:latin typeface="黑体" panose="02010609060101010101" pitchFamily="49" charset="-122"/>
                <a:ea typeface="黑体" panose="02010609060101010101" pitchFamily="49" charset="-122"/>
              </a:rPr>
              <a:t>果蝇性别决定的染色体机制</a:t>
            </a:r>
          </a:p>
        </p:txBody>
      </p:sp>
      <p:sp>
        <p:nvSpPr>
          <p:cNvPr id="20483" name="Rectangle 3"/>
          <p:cNvSpPr>
            <a:spLocks noGrp="1" noChangeArrowheads="1"/>
          </p:cNvSpPr>
          <p:nvPr>
            <p:ph type="body" idx="1"/>
          </p:nvPr>
        </p:nvSpPr>
        <p:spPr>
          <a:xfrm>
            <a:off x="457200" y="1295400"/>
            <a:ext cx="8305800" cy="1524000"/>
          </a:xfrm>
        </p:spPr>
        <p:txBody>
          <a:bodyPr/>
          <a:lstStyle/>
          <a:p>
            <a:pPr marL="0" indent="0">
              <a:lnSpc>
                <a:spcPct val="130000"/>
              </a:lnSpc>
              <a:spcBef>
                <a:spcPct val="30000"/>
              </a:spcBef>
              <a:buFontTx/>
              <a:buNone/>
            </a:pPr>
            <a:r>
              <a:rPr lang="zh-CN" altLang="en-US" sz="2400" dirty="0" smtClean="0">
                <a:latin typeface="Times New Roman" panose="02020603050405020304" pitchFamily="18" charset="0"/>
                <a:ea typeface="黑体" panose="02010609060101010101" pitchFamily="49" charset="-122"/>
              </a:rPr>
              <a:t>果蝇的</a:t>
            </a:r>
            <a:r>
              <a:rPr lang="en-US" altLang="zh-CN" sz="2400" dirty="0" smtClean="0">
                <a:latin typeface="Times New Roman" panose="02020603050405020304" pitchFamily="18" charset="0"/>
                <a:ea typeface="黑体" panose="02010609060101010101" pitchFamily="49" charset="-122"/>
              </a:rPr>
              <a:t>Y</a:t>
            </a:r>
            <a:r>
              <a:rPr lang="zh-CN" altLang="en-US" sz="2400" dirty="0" smtClean="0">
                <a:latin typeface="Times New Roman" panose="02020603050405020304" pitchFamily="18" charset="0"/>
                <a:ea typeface="黑体" panose="02010609060101010101" pitchFamily="49" charset="-122"/>
              </a:rPr>
              <a:t>染色体对其性别决定不起作用。证据表明</a:t>
            </a:r>
            <a:r>
              <a:rPr lang="en-US" altLang="zh-CN" sz="2400" dirty="0" smtClean="0">
                <a:latin typeface="Times New Roman" panose="02020603050405020304" pitchFamily="18" charset="0"/>
                <a:ea typeface="黑体" panose="02010609060101010101" pitchFamily="49" charset="-122"/>
              </a:rPr>
              <a:t>Y</a:t>
            </a:r>
            <a:r>
              <a:rPr lang="zh-CN" altLang="en-US" sz="2400" dirty="0" smtClean="0">
                <a:latin typeface="Times New Roman" panose="02020603050405020304" pitchFamily="18" charset="0"/>
                <a:ea typeface="黑体" panose="02010609060101010101" pitchFamily="49" charset="-122"/>
              </a:rPr>
              <a:t>染色体只是在发育后期精子形成时才有活性，保证雄蝇的生育力。果蝇的性别是由</a:t>
            </a:r>
            <a:r>
              <a:rPr lang="en-US" altLang="zh-CN" sz="2400" dirty="0" smtClean="0">
                <a:latin typeface="Times New Roman" panose="02020603050405020304" pitchFamily="18" charset="0"/>
                <a:ea typeface="黑体" panose="02010609060101010101" pitchFamily="49" charset="-122"/>
              </a:rPr>
              <a:t>X</a:t>
            </a:r>
            <a:r>
              <a:rPr lang="zh-CN" altLang="en-US" sz="2400" dirty="0" smtClean="0">
                <a:latin typeface="Times New Roman" panose="02020603050405020304" pitchFamily="18" charset="0"/>
                <a:ea typeface="黑体" panose="02010609060101010101" pitchFamily="49" charset="-122"/>
              </a:rPr>
              <a:t>染色体的数目与常染色体组的比例决定的。</a:t>
            </a:r>
          </a:p>
        </p:txBody>
      </p:sp>
      <p:sp>
        <p:nvSpPr>
          <p:cNvPr id="20484" name="矩形 8"/>
          <p:cNvSpPr>
            <a:spLocks noChangeArrowheads="1"/>
          </p:cNvSpPr>
          <p:nvPr/>
        </p:nvSpPr>
        <p:spPr bwMode="auto">
          <a:xfrm>
            <a:off x="609600" y="2895600"/>
            <a:ext cx="7924800" cy="3231654"/>
          </a:xfrm>
          <a:prstGeom prst="rect">
            <a:avLst/>
          </a:prstGeom>
          <a:noFill/>
          <a:ln w="9525">
            <a:noFill/>
            <a:miter lim="800000"/>
          </a:ln>
        </p:spPr>
        <p:txBody>
          <a:bodyPr>
            <a:spAutoFit/>
          </a:bodyPr>
          <a:lstStyle/>
          <a:p>
            <a:pPr algn="just" eaLnBrk="1" hangingPunct="1">
              <a:spcBef>
                <a:spcPct val="50000"/>
              </a:spcBef>
            </a:pPr>
            <a:r>
              <a:rPr lang="zh-CN" altLang="en-US" sz="2400" dirty="0">
                <a:latin typeface="Times New Roman" panose="02020603050405020304" pitchFamily="18" charset="0"/>
                <a:ea typeface="黑体" panose="02010609060101010101" pitchFamily="49" charset="-122"/>
              </a:rPr>
              <a:t>正常雌蝇     两条</a:t>
            </a:r>
            <a:r>
              <a:rPr lang="en-US" altLang="zh-CN" sz="2400" dirty="0">
                <a:latin typeface="Times New Roman" panose="02020603050405020304" pitchFamily="18" charset="0"/>
                <a:ea typeface="黑体" panose="02010609060101010101" pitchFamily="49" charset="-122"/>
              </a:rPr>
              <a:t>X   </a:t>
            </a:r>
            <a:r>
              <a:rPr lang="zh-CN" altLang="en-US" sz="2400" dirty="0">
                <a:latin typeface="Times New Roman" panose="02020603050405020304" pitchFamily="18" charset="0"/>
                <a:ea typeface="黑体" panose="02010609060101010101" pitchFamily="49" charset="-122"/>
              </a:rPr>
              <a:t>两组常染色体    </a:t>
            </a:r>
            <a:r>
              <a:rPr lang="en-US" altLang="zh-CN" sz="2400" dirty="0">
                <a:latin typeface="Times New Roman" panose="02020603050405020304" pitchFamily="18" charset="0"/>
                <a:ea typeface="黑体" panose="02010609060101010101" pitchFamily="49" charset="-122"/>
              </a:rPr>
              <a:t>X/A</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2/2</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1.00</a:t>
            </a:r>
          </a:p>
          <a:p>
            <a:pPr algn="just" eaLnBrk="1" hangingPunct="1">
              <a:spcBef>
                <a:spcPct val="50000"/>
              </a:spcBef>
            </a:pPr>
            <a:r>
              <a:rPr lang="zh-CN" altLang="en-US" sz="2400" dirty="0">
                <a:latin typeface="Times New Roman" panose="02020603050405020304" pitchFamily="18" charset="0"/>
                <a:ea typeface="黑体" panose="02010609060101010101" pitchFamily="49" charset="-122"/>
              </a:rPr>
              <a:t>正常雄蝇  </a:t>
            </a:r>
            <a:r>
              <a:rPr lang="en-US" altLang="zh-CN" sz="2400" dirty="0">
                <a:latin typeface="Times New Roman" panose="02020603050405020304" pitchFamily="18" charset="0"/>
                <a:ea typeface="黑体" panose="02010609060101010101" pitchFamily="49" charset="-122"/>
              </a:rPr>
              <a:t>(X,Y)</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X/A</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1/2</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0.50</a:t>
            </a:r>
          </a:p>
          <a:p>
            <a:pPr algn="just" eaLnBrk="1" hangingPunct="1">
              <a:spcBef>
                <a:spcPct val="50000"/>
              </a:spcBef>
            </a:pPr>
            <a:r>
              <a:rPr lang="zh-CN" altLang="en-US" sz="2400" dirty="0">
                <a:solidFill>
                  <a:srgbClr val="FFFF00"/>
                </a:solidFill>
                <a:latin typeface="Times New Roman" panose="02020603050405020304" pitchFamily="18" charset="0"/>
                <a:ea typeface="黑体" panose="02010609060101010101" pitchFamily="49" charset="-122"/>
              </a:rPr>
              <a:t>异常雄果蝇  （</a:t>
            </a:r>
            <a:r>
              <a:rPr lang="en-US" altLang="zh-CN" sz="2400" dirty="0" smtClean="0">
                <a:solidFill>
                  <a:srgbClr val="FFFF00"/>
                </a:solidFill>
                <a:latin typeface="Times New Roman" panose="02020603050405020304" pitchFamily="18" charset="0"/>
                <a:ea typeface="黑体" panose="02010609060101010101" pitchFamily="49" charset="-122"/>
              </a:rPr>
              <a:t>XO</a:t>
            </a:r>
            <a:r>
              <a:rPr lang="zh-CN" altLang="en-US" sz="2400" dirty="0" smtClean="0">
                <a:solidFill>
                  <a:srgbClr val="FFFF00"/>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X/A=1/2=0.50</a:t>
            </a:r>
          </a:p>
          <a:p>
            <a:pPr algn="just" eaLnBrk="1" hangingPunct="1">
              <a:spcBef>
                <a:spcPct val="50000"/>
              </a:spcBef>
            </a:pPr>
            <a:r>
              <a:rPr lang="zh-CN" altLang="en-US" sz="2400" dirty="0">
                <a:solidFill>
                  <a:srgbClr val="FFFF00"/>
                </a:solidFill>
                <a:latin typeface="Times New Roman" panose="02020603050405020304" pitchFamily="18" charset="0"/>
                <a:ea typeface="黑体" panose="02010609060101010101" pitchFamily="49" charset="-122"/>
              </a:rPr>
              <a:t>异常雌果蝇  （</a:t>
            </a:r>
            <a:r>
              <a:rPr lang="en-US" altLang="zh-CN" sz="2400" dirty="0">
                <a:solidFill>
                  <a:srgbClr val="FFFF00"/>
                </a:solidFill>
                <a:latin typeface="Times New Roman" panose="02020603050405020304" pitchFamily="18" charset="0"/>
                <a:ea typeface="黑体" panose="02010609060101010101" pitchFamily="49" charset="-122"/>
              </a:rPr>
              <a:t>2X</a:t>
            </a:r>
            <a:r>
              <a:rPr lang="zh-CN" altLang="en-US" sz="2400" dirty="0">
                <a:solidFill>
                  <a:srgbClr val="FFFF00"/>
                </a:solidFill>
                <a:latin typeface="Times New Roman" panose="02020603050405020304" pitchFamily="18" charset="0"/>
                <a:ea typeface="黑体" panose="02010609060101010101" pitchFamily="49" charset="-122"/>
              </a:rPr>
              <a:t>，</a:t>
            </a:r>
            <a:r>
              <a:rPr lang="en-US" altLang="zh-CN" sz="2400" dirty="0">
                <a:solidFill>
                  <a:srgbClr val="FFFF00"/>
                </a:solidFill>
                <a:latin typeface="Times New Roman" panose="02020603050405020304" pitchFamily="18" charset="0"/>
                <a:ea typeface="黑体" panose="02010609060101010101" pitchFamily="49" charset="-122"/>
              </a:rPr>
              <a:t>Y</a:t>
            </a:r>
            <a:r>
              <a:rPr lang="zh-CN" altLang="en-US" sz="2400" dirty="0">
                <a:solidFill>
                  <a:srgbClr val="FFFF00"/>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X/A=2/2=1</a:t>
            </a:r>
          </a:p>
          <a:p>
            <a:pPr algn="just" eaLnBrk="1" hangingPunct="1">
              <a:spcBef>
                <a:spcPct val="50000"/>
              </a:spcBef>
            </a:pPr>
            <a:r>
              <a:rPr lang="en-US" altLang="zh-CN" sz="2400" dirty="0" smtClean="0">
                <a:solidFill>
                  <a:srgbClr val="FFFF00"/>
                </a:solidFill>
                <a:latin typeface="Times New Roman" panose="02020603050405020304" pitchFamily="18" charset="0"/>
                <a:ea typeface="黑体" panose="02010609060101010101" pitchFamily="49" charset="-122"/>
              </a:rPr>
              <a:t>OY </a:t>
            </a:r>
            <a:r>
              <a:rPr lang="zh-CN" altLang="en-US" sz="2400" dirty="0">
                <a:solidFill>
                  <a:srgbClr val="FFFF00"/>
                </a:solidFill>
                <a:latin typeface="Times New Roman" panose="02020603050405020304" pitchFamily="18" charset="0"/>
                <a:ea typeface="黑体" panose="02010609060101010101" pitchFamily="49" charset="-122"/>
              </a:rPr>
              <a:t>果蝇不能活</a:t>
            </a:r>
            <a:endParaRPr lang="en-US" altLang="zh-CN" sz="2400" dirty="0">
              <a:solidFill>
                <a:srgbClr val="FFFF00"/>
              </a:solidFill>
              <a:latin typeface="Times New Roman" panose="02020603050405020304" pitchFamily="18" charset="0"/>
              <a:ea typeface="黑体" panose="02010609060101010101" pitchFamily="49" charset="-122"/>
            </a:endParaRPr>
          </a:p>
          <a:p>
            <a:pPr algn="just" eaLnBrk="1" hangingPunct="1">
              <a:spcBef>
                <a:spcPct val="50000"/>
              </a:spcBef>
            </a:pPr>
            <a:r>
              <a:rPr lang="en-US" altLang="zh-CN" sz="2400" dirty="0" smtClean="0">
                <a:solidFill>
                  <a:srgbClr val="FFFF00"/>
                </a:solidFill>
                <a:latin typeface="Times New Roman" panose="02020603050405020304" pitchFamily="18" charset="0"/>
                <a:ea typeface="黑体" panose="02010609060101010101" pitchFamily="49" charset="-122"/>
              </a:rPr>
              <a:t>XXX </a:t>
            </a:r>
            <a:r>
              <a:rPr lang="zh-CN" altLang="en-US" sz="2400" dirty="0" smtClean="0">
                <a:solidFill>
                  <a:srgbClr val="FFFF00"/>
                </a:solidFill>
                <a:latin typeface="Times New Roman" panose="02020603050405020304" pitchFamily="18" charset="0"/>
                <a:ea typeface="黑体" panose="02010609060101010101" pitchFamily="49" charset="-122"/>
              </a:rPr>
              <a:t>果蝇</a:t>
            </a:r>
            <a:r>
              <a:rPr lang="zh-CN" altLang="en-US" sz="2400" dirty="0">
                <a:solidFill>
                  <a:srgbClr val="FFFF00"/>
                </a:solidFill>
                <a:latin typeface="Times New Roman" panose="02020603050405020304" pitchFamily="18" charset="0"/>
                <a:ea typeface="黑体" panose="02010609060101010101" pitchFamily="49" charset="-122"/>
              </a:rPr>
              <a:t>不能</a:t>
            </a:r>
            <a:r>
              <a:rPr lang="zh-CN" altLang="en-US" sz="2400" dirty="0" smtClean="0">
                <a:solidFill>
                  <a:srgbClr val="FFFF00"/>
                </a:solidFill>
                <a:latin typeface="Times New Roman" panose="02020603050405020304" pitchFamily="18" charset="0"/>
                <a:ea typeface="黑体" panose="02010609060101010101" pitchFamily="49" charset="-122"/>
              </a:rPr>
              <a:t>活</a:t>
            </a:r>
            <a:endParaRPr lang="en-US" altLang="zh-CN" sz="24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46669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exception_Punnett1.jpg"/>
          <p:cNvPicPr>
            <a:picLocks noGrp="1" noChangeAspect="1"/>
          </p:cNvPicPr>
          <p:nvPr>
            <p:ph idx="1"/>
          </p:nvPr>
        </p:nvPicPr>
        <p:blipFill>
          <a:blip r:embed="rId2" cstate="print"/>
          <a:stretch>
            <a:fillRect/>
          </a:stretch>
        </p:blipFill>
        <p:spPr>
          <a:xfrm>
            <a:off x="177801" y="1066800"/>
            <a:ext cx="5943600" cy="4800600"/>
          </a:xfrm>
        </p:spPr>
      </p:pic>
      <p:sp>
        <p:nvSpPr>
          <p:cNvPr id="12" name="Rectangle 2"/>
          <p:cNvSpPr txBox="1">
            <a:spLocks noChangeArrowheads="1"/>
          </p:cNvSpPr>
          <p:nvPr/>
        </p:nvSpPr>
        <p:spPr bwMode="auto">
          <a:xfrm>
            <a:off x="609600" y="228600"/>
            <a:ext cx="8534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a:lstStyle>
          <a:p>
            <a:pPr eaLnBrk="1" hangingPunct="1">
              <a:buFontTx/>
              <a:buNone/>
            </a:pPr>
            <a:r>
              <a:rPr lang="zh-CN" altLang="en-US" sz="2400" b="1" kern="0" dirty="0" smtClean="0">
                <a:solidFill>
                  <a:srgbClr val="FFFF00"/>
                </a:solidFill>
                <a:latin typeface="黑体" panose="02010609060101010101" pitchFamily="49" charset="-122"/>
                <a:ea typeface="黑体" panose="02010609060101010101" pitchFamily="49" charset="-122"/>
              </a:rPr>
              <a:t>      </a:t>
            </a:r>
            <a:r>
              <a:rPr lang="en-US" altLang="zh-CN" kern="0" dirty="0" smtClean="0">
                <a:solidFill>
                  <a:srgbClr val="FFFF00"/>
                </a:solidFill>
                <a:latin typeface="黑体" panose="02010609060101010101" pitchFamily="49" charset="-122"/>
                <a:ea typeface="黑体" panose="02010609060101010101" pitchFamily="49" charset="-122"/>
              </a:rPr>
              <a:t>(2) Bridges</a:t>
            </a:r>
            <a:r>
              <a:rPr lang="zh-CN" altLang="en-US" kern="0" dirty="0" smtClean="0">
                <a:solidFill>
                  <a:srgbClr val="FFFF00"/>
                </a:solidFill>
                <a:latin typeface="黑体" panose="02010609060101010101" pitchFamily="49" charset="-122"/>
                <a:ea typeface="黑体" panose="02010609060101010101" pitchFamily="49" charset="-122"/>
              </a:rPr>
              <a:t>对杂交例外果蝇的解释</a:t>
            </a:r>
            <a:endParaRPr lang="zh-CN" altLang="en-US" kern="0" dirty="0" smtClean="0">
              <a:solidFill>
                <a:srgbClr val="2D0DEF"/>
              </a:solidFill>
              <a:latin typeface="黑体" panose="02010609060101010101" pitchFamily="49" charset="-122"/>
              <a:ea typeface="黑体" panose="02010609060101010101" pitchFamily="49" charset="-122"/>
            </a:endParaRPr>
          </a:p>
        </p:txBody>
      </p:sp>
      <p:grpSp>
        <p:nvGrpSpPr>
          <p:cNvPr id="24" name="组合 23"/>
          <p:cNvGrpSpPr/>
          <p:nvPr/>
        </p:nvGrpSpPr>
        <p:grpSpPr>
          <a:xfrm>
            <a:off x="1828800" y="2057400"/>
            <a:ext cx="3597309" cy="2519066"/>
            <a:chOff x="1851109" y="2209799"/>
            <a:chExt cx="3597309" cy="2519066"/>
          </a:xfrm>
        </p:grpSpPr>
        <p:sp>
          <p:nvSpPr>
            <p:cNvPr id="2" name="文本框 1"/>
            <p:cNvSpPr txBox="1"/>
            <p:nvPr/>
          </p:nvSpPr>
          <p:spPr>
            <a:xfrm>
              <a:off x="3124200" y="2209800"/>
              <a:ext cx="800219" cy="461665"/>
            </a:xfrm>
            <a:prstGeom prst="rect">
              <a:avLst/>
            </a:prstGeom>
            <a:noFill/>
          </p:spPr>
          <p:txBody>
            <a:bodyPr wrap="none" rtlCol="0">
              <a:spAutoFit/>
            </a:bodyPr>
            <a:lstStyle/>
            <a:p>
              <a:r>
                <a:rPr lang="zh-CN" altLang="en-US" sz="2400" b="1" dirty="0" smtClean="0">
                  <a:solidFill>
                    <a:srgbClr val="FF0000"/>
                  </a:solidFill>
                  <a:latin typeface="黑体" panose="02010609060101010101" pitchFamily="49" charset="-122"/>
                  <a:ea typeface="黑体" panose="02010609060101010101" pitchFamily="49" charset="-122"/>
                </a:rPr>
                <a:t>死亡</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3" name="文本框 12"/>
            <p:cNvSpPr txBox="1"/>
            <p:nvPr/>
          </p:nvSpPr>
          <p:spPr>
            <a:xfrm>
              <a:off x="4648199" y="4238537"/>
              <a:ext cx="800219" cy="461665"/>
            </a:xfrm>
            <a:prstGeom prst="rect">
              <a:avLst/>
            </a:prstGeom>
            <a:noFill/>
          </p:spPr>
          <p:txBody>
            <a:bodyPr wrap="none" rtlCol="0">
              <a:spAutoFit/>
            </a:bodyPr>
            <a:lstStyle/>
            <a:p>
              <a:r>
                <a:rPr lang="zh-CN" altLang="en-US" sz="2400" b="1" dirty="0" smtClean="0">
                  <a:solidFill>
                    <a:srgbClr val="FF0000"/>
                  </a:solidFill>
                  <a:latin typeface="黑体" panose="02010609060101010101" pitchFamily="49" charset="-122"/>
                  <a:ea typeface="黑体" panose="02010609060101010101" pitchFamily="49" charset="-122"/>
                </a:rPr>
                <a:t>死亡</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5" name="文本框 14"/>
            <p:cNvSpPr txBox="1"/>
            <p:nvPr/>
          </p:nvSpPr>
          <p:spPr>
            <a:xfrm>
              <a:off x="1905000" y="2209800"/>
              <a:ext cx="356188" cy="461665"/>
            </a:xfrm>
            <a:prstGeom prst="rect">
              <a:avLst/>
            </a:prstGeom>
            <a:noFill/>
          </p:spPr>
          <p:txBody>
            <a:bodyPr wrap="none" rtlCol="0">
              <a:spAutoFit/>
            </a:bodyPr>
            <a:lstStyle/>
            <a:p>
              <a:r>
                <a:rPr lang="en-US" altLang="zh-CN" sz="2400" b="1" dirty="0" smtClean="0">
                  <a:solidFill>
                    <a:srgbClr val="FF0000"/>
                  </a:solidFill>
                </a:rPr>
                <a:t>1</a:t>
              </a:r>
              <a:endParaRPr lang="zh-CN" altLang="en-US" sz="2400" b="1" dirty="0">
                <a:solidFill>
                  <a:srgbClr val="FF0000"/>
                </a:solidFill>
              </a:endParaRPr>
            </a:p>
          </p:txBody>
        </p:sp>
        <p:sp>
          <p:nvSpPr>
            <p:cNvPr id="17" name="文本框 16"/>
            <p:cNvSpPr txBox="1"/>
            <p:nvPr/>
          </p:nvSpPr>
          <p:spPr>
            <a:xfrm>
              <a:off x="1851109" y="4267200"/>
              <a:ext cx="356188" cy="461665"/>
            </a:xfrm>
            <a:prstGeom prst="rect">
              <a:avLst/>
            </a:prstGeom>
            <a:noFill/>
          </p:spPr>
          <p:txBody>
            <a:bodyPr wrap="none" rtlCol="0">
              <a:spAutoFit/>
            </a:bodyPr>
            <a:lstStyle/>
            <a:p>
              <a:r>
                <a:rPr lang="en-US" altLang="zh-CN" sz="2400" b="1" dirty="0" smtClean="0">
                  <a:solidFill>
                    <a:srgbClr val="FF0000"/>
                  </a:solidFill>
                </a:rPr>
                <a:t>2</a:t>
              </a:r>
              <a:endParaRPr lang="zh-CN" altLang="en-US" sz="2400" b="1" dirty="0">
                <a:solidFill>
                  <a:srgbClr val="FF0000"/>
                </a:solidFill>
              </a:endParaRPr>
            </a:p>
          </p:txBody>
        </p:sp>
        <p:sp>
          <p:nvSpPr>
            <p:cNvPr id="19" name="文本框 18"/>
            <p:cNvSpPr txBox="1"/>
            <p:nvPr/>
          </p:nvSpPr>
          <p:spPr>
            <a:xfrm>
              <a:off x="4870215" y="2209799"/>
              <a:ext cx="356188" cy="461665"/>
            </a:xfrm>
            <a:prstGeom prst="rect">
              <a:avLst/>
            </a:prstGeom>
            <a:noFill/>
          </p:spPr>
          <p:txBody>
            <a:bodyPr wrap="none" rtlCol="0">
              <a:spAutoFit/>
            </a:bodyPr>
            <a:lstStyle/>
            <a:p>
              <a:r>
                <a:rPr lang="en-US" altLang="zh-CN" sz="2400" b="1" dirty="0" smtClean="0">
                  <a:solidFill>
                    <a:srgbClr val="FF0000"/>
                  </a:solidFill>
                </a:rPr>
                <a:t>4</a:t>
              </a:r>
              <a:endParaRPr lang="zh-CN" altLang="en-US" sz="2400" b="1" dirty="0">
                <a:solidFill>
                  <a:srgbClr val="FF0000"/>
                </a:solidFill>
              </a:endParaRPr>
            </a:p>
          </p:txBody>
        </p:sp>
        <p:sp>
          <p:nvSpPr>
            <p:cNvPr id="21" name="文本框 20"/>
            <p:cNvSpPr txBox="1"/>
            <p:nvPr/>
          </p:nvSpPr>
          <p:spPr>
            <a:xfrm>
              <a:off x="3346215" y="4238537"/>
              <a:ext cx="356188" cy="461665"/>
            </a:xfrm>
            <a:prstGeom prst="rect">
              <a:avLst/>
            </a:prstGeom>
            <a:noFill/>
          </p:spPr>
          <p:txBody>
            <a:bodyPr wrap="none" rtlCol="0">
              <a:spAutoFit/>
            </a:bodyPr>
            <a:lstStyle/>
            <a:p>
              <a:r>
                <a:rPr lang="en-US" altLang="zh-CN" sz="2400" b="1" dirty="0" smtClean="0">
                  <a:solidFill>
                    <a:srgbClr val="FF0000"/>
                  </a:solidFill>
                </a:rPr>
                <a:t>3</a:t>
              </a:r>
              <a:endParaRPr lang="zh-CN" altLang="en-US" sz="2400" b="1" dirty="0">
                <a:solidFill>
                  <a:srgbClr val="FF0000"/>
                </a:solidFill>
              </a:endParaRPr>
            </a:p>
          </p:txBody>
        </p:sp>
      </p:grpSp>
      <p:grpSp>
        <p:nvGrpSpPr>
          <p:cNvPr id="23" name="组合 22"/>
          <p:cNvGrpSpPr/>
          <p:nvPr/>
        </p:nvGrpSpPr>
        <p:grpSpPr>
          <a:xfrm>
            <a:off x="6197600" y="1066800"/>
            <a:ext cx="2946400" cy="5422900"/>
            <a:chOff x="6197600" y="1306716"/>
            <a:chExt cx="2946400" cy="5422900"/>
          </a:xfrm>
        </p:grpSpPr>
        <p:pic>
          <p:nvPicPr>
            <p:cNvPr id="5" name="Picture 2"/>
            <p:cNvPicPr>
              <a:picLocks noChangeAspect="1" noChangeArrowheads="1"/>
            </p:cNvPicPr>
            <p:nvPr/>
          </p:nvPicPr>
          <p:blipFill>
            <a:blip r:embed="rId3" cstate="print"/>
            <a:srcRect/>
            <a:stretch>
              <a:fillRect/>
            </a:stretch>
          </p:blipFill>
          <p:spPr bwMode="auto">
            <a:xfrm>
              <a:off x="6197600" y="1306716"/>
              <a:ext cx="2946400" cy="5422900"/>
            </a:xfrm>
            <a:prstGeom prst="rect">
              <a:avLst/>
            </a:prstGeom>
            <a:noFill/>
            <a:ln w="9525">
              <a:noFill/>
              <a:miter lim="800000"/>
              <a:headEnd/>
              <a:tailEnd/>
            </a:ln>
          </p:spPr>
        </p:pic>
        <p:sp>
          <p:nvSpPr>
            <p:cNvPr id="14" name="文本框 13"/>
            <p:cNvSpPr txBox="1"/>
            <p:nvPr/>
          </p:nvSpPr>
          <p:spPr>
            <a:xfrm>
              <a:off x="6705600" y="3677479"/>
              <a:ext cx="356188" cy="461665"/>
            </a:xfrm>
            <a:prstGeom prst="rect">
              <a:avLst/>
            </a:prstGeom>
            <a:noFill/>
          </p:spPr>
          <p:txBody>
            <a:bodyPr wrap="none" rtlCol="0">
              <a:spAutoFit/>
            </a:bodyPr>
            <a:lstStyle/>
            <a:p>
              <a:r>
                <a:rPr lang="en-US" altLang="zh-CN" sz="2400" b="1" dirty="0" smtClean="0">
                  <a:solidFill>
                    <a:srgbClr val="FF0000"/>
                  </a:solidFill>
                </a:rPr>
                <a:t>1</a:t>
              </a:r>
              <a:endParaRPr lang="zh-CN" altLang="en-US" sz="2400" b="1" dirty="0">
                <a:solidFill>
                  <a:srgbClr val="FF0000"/>
                </a:solidFill>
              </a:endParaRPr>
            </a:p>
          </p:txBody>
        </p:sp>
        <p:sp>
          <p:nvSpPr>
            <p:cNvPr id="16" name="文本框 15"/>
            <p:cNvSpPr txBox="1"/>
            <p:nvPr/>
          </p:nvSpPr>
          <p:spPr>
            <a:xfrm>
              <a:off x="8232914" y="3677478"/>
              <a:ext cx="356188" cy="461665"/>
            </a:xfrm>
            <a:prstGeom prst="rect">
              <a:avLst/>
            </a:prstGeom>
            <a:noFill/>
          </p:spPr>
          <p:txBody>
            <a:bodyPr wrap="none" rtlCol="0">
              <a:spAutoFit/>
            </a:bodyPr>
            <a:lstStyle/>
            <a:p>
              <a:r>
                <a:rPr lang="en-US" altLang="zh-CN" sz="2400" b="1" dirty="0" smtClean="0">
                  <a:solidFill>
                    <a:srgbClr val="FF0000"/>
                  </a:solidFill>
                </a:rPr>
                <a:t>2</a:t>
              </a:r>
              <a:endParaRPr lang="zh-CN" altLang="en-US" sz="2400" b="1" dirty="0">
                <a:solidFill>
                  <a:srgbClr val="FF0000"/>
                </a:solidFill>
              </a:endParaRPr>
            </a:p>
          </p:txBody>
        </p:sp>
        <p:sp>
          <p:nvSpPr>
            <p:cNvPr id="20" name="文本框 19"/>
            <p:cNvSpPr txBox="1"/>
            <p:nvPr/>
          </p:nvSpPr>
          <p:spPr>
            <a:xfrm>
              <a:off x="8342831" y="5768005"/>
              <a:ext cx="356188" cy="461665"/>
            </a:xfrm>
            <a:prstGeom prst="rect">
              <a:avLst/>
            </a:prstGeom>
            <a:noFill/>
          </p:spPr>
          <p:txBody>
            <a:bodyPr wrap="none" rtlCol="0">
              <a:spAutoFit/>
            </a:bodyPr>
            <a:lstStyle/>
            <a:p>
              <a:r>
                <a:rPr lang="en-US" altLang="zh-CN" sz="2400" b="1" dirty="0" smtClean="0">
                  <a:solidFill>
                    <a:srgbClr val="FF0000"/>
                  </a:solidFill>
                </a:rPr>
                <a:t>4</a:t>
              </a:r>
              <a:endParaRPr lang="zh-CN" altLang="en-US" sz="2400" b="1" dirty="0">
                <a:solidFill>
                  <a:srgbClr val="FF0000"/>
                </a:solidFill>
              </a:endParaRPr>
            </a:p>
          </p:txBody>
        </p:sp>
        <p:sp>
          <p:nvSpPr>
            <p:cNvPr id="22" name="文本框 21"/>
            <p:cNvSpPr txBox="1"/>
            <p:nvPr/>
          </p:nvSpPr>
          <p:spPr>
            <a:xfrm>
              <a:off x="6729602" y="5768006"/>
              <a:ext cx="356188" cy="461665"/>
            </a:xfrm>
            <a:prstGeom prst="rect">
              <a:avLst/>
            </a:prstGeom>
            <a:noFill/>
          </p:spPr>
          <p:txBody>
            <a:bodyPr wrap="none" rtlCol="0">
              <a:spAutoFit/>
            </a:bodyPr>
            <a:lstStyle/>
            <a:p>
              <a:r>
                <a:rPr lang="en-US" altLang="zh-CN" sz="2400" b="1" dirty="0" smtClean="0">
                  <a:solidFill>
                    <a:srgbClr val="FF0000"/>
                  </a:solidFill>
                </a:rPr>
                <a:t>3</a:t>
              </a:r>
              <a:endParaRPr lang="zh-CN" altLang="en-US" sz="2400" b="1" dirty="0">
                <a:solidFill>
                  <a:srgbClr val="FF0000"/>
                </a:solidFill>
              </a:endParaRPr>
            </a:p>
          </p:txBody>
        </p:sp>
      </p:grpSp>
      <p:sp>
        <p:nvSpPr>
          <p:cNvPr id="18" name="TextBox 17"/>
          <p:cNvSpPr txBox="1"/>
          <p:nvPr/>
        </p:nvSpPr>
        <p:spPr>
          <a:xfrm>
            <a:off x="914400" y="5996226"/>
            <a:ext cx="1976823" cy="584775"/>
          </a:xfrm>
          <a:prstGeom prst="rect">
            <a:avLst/>
          </a:prstGeom>
          <a:noFill/>
        </p:spPr>
        <p:txBody>
          <a:bodyPr wrap="none" rtlCol="0">
            <a:spAutoFit/>
          </a:bodyPr>
          <a:lstStyle/>
          <a:p>
            <a:r>
              <a:rPr lang="en-US" altLang="zh-CN" sz="3200" b="1" dirty="0" smtClean="0"/>
              <a:t>W</a:t>
            </a:r>
            <a:r>
              <a:rPr lang="en-US" altLang="zh-CN" sz="3200" b="1" baseline="30000" dirty="0" smtClean="0"/>
              <a:t>+</a:t>
            </a:r>
            <a:r>
              <a:rPr lang="en-US" altLang="zh-CN" sz="3200" b="1" dirty="0" smtClean="0"/>
              <a:t> = X</a:t>
            </a:r>
            <a:r>
              <a:rPr lang="en-US" altLang="zh-CN" sz="3200" b="1" baseline="30000" dirty="0" smtClean="0"/>
              <a:t>+</a:t>
            </a:r>
            <a:r>
              <a:rPr lang="en-US" altLang="zh-CN" sz="3200" b="1" dirty="0" smtClean="0"/>
              <a:t>   </a:t>
            </a:r>
          </a:p>
        </p:txBody>
      </p:sp>
      <p:sp>
        <p:nvSpPr>
          <p:cNvPr id="25" name="TextBox 24"/>
          <p:cNvSpPr txBox="1"/>
          <p:nvPr/>
        </p:nvSpPr>
        <p:spPr>
          <a:xfrm>
            <a:off x="3048000" y="6019800"/>
            <a:ext cx="1869423" cy="584775"/>
          </a:xfrm>
          <a:prstGeom prst="rect">
            <a:avLst/>
          </a:prstGeom>
          <a:noFill/>
        </p:spPr>
        <p:txBody>
          <a:bodyPr wrap="none" rtlCol="0">
            <a:spAutoFit/>
          </a:bodyPr>
          <a:lstStyle/>
          <a:p>
            <a:r>
              <a:rPr lang="en-US" altLang="zh-CN" sz="3200" b="1" dirty="0" smtClean="0"/>
              <a:t>W = </a:t>
            </a:r>
            <a:r>
              <a:rPr lang="en-US" altLang="zh-CN" sz="3200" b="1" dirty="0" err="1" smtClean="0"/>
              <a:t>X</a:t>
            </a:r>
            <a:r>
              <a:rPr lang="en-US" altLang="zh-CN" sz="3200" b="1" baseline="30000" dirty="0" err="1" smtClean="0"/>
              <a:t>w</a:t>
            </a:r>
            <a:r>
              <a:rPr lang="en-US" altLang="zh-CN" sz="3200" b="1" dirty="0" smtClean="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3554" name="Rectangle 2"/>
          <p:cNvSpPr>
            <a:spLocks noGrp="1" noChangeArrowheads="1"/>
          </p:cNvSpPr>
          <p:nvPr>
            <p:ph type="body" idx="4294967295"/>
          </p:nvPr>
        </p:nvSpPr>
        <p:spPr>
          <a:xfrm>
            <a:off x="304800" y="609600"/>
            <a:ext cx="8534400" cy="6400800"/>
          </a:xfrm>
        </p:spPr>
        <p:txBody>
          <a:bodyPr/>
          <a:lstStyle/>
          <a:p>
            <a:pPr eaLnBrk="1" hangingPunct="1">
              <a:buFontTx/>
              <a:buNone/>
            </a:pPr>
            <a:r>
              <a:rPr lang="zh-CN" altLang="en-US" sz="2400" b="1" dirty="0" smtClean="0">
                <a:solidFill>
                  <a:srgbClr val="FFFF00"/>
                </a:solidFill>
                <a:latin typeface="黑体" panose="02010609060101010101" pitchFamily="49" charset="-122"/>
                <a:ea typeface="黑体" panose="02010609060101010101" pitchFamily="49" charset="-122"/>
              </a:rPr>
              <a:t>  </a:t>
            </a:r>
            <a:r>
              <a:rPr lang="en-US" altLang="zh-CN" dirty="0" smtClean="0">
                <a:solidFill>
                  <a:srgbClr val="FFFF00"/>
                </a:solidFill>
                <a:latin typeface="黑体" panose="02010609060101010101" pitchFamily="49" charset="-122"/>
                <a:ea typeface="黑体" panose="02010609060101010101" pitchFamily="49" charset="-122"/>
              </a:rPr>
              <a:t>(2) Bridges</a:t>
            </a:r>
            <a:r>
              <a:rPr lang="zh-CN" altLang="en-US" dirty="0" smtClean="0">
                <a:solidFill>
                  <a:srgbClr val="FFFF00"/>
                </a:solidFill>
                <a:latin typeface="黑体" panose="02010609060101010101" pitchFamily="49" charset="-122"/>
                <a:ea typeface="黑体" panose="02010609060101010101" pitchFamily="49" charset="-122"/>
              </a:rPr>
              <a:t>对杂交例外果蝇的解释和验证</a:t>
            </a:r>
            <a:endParaRPr lang="zh-CN" altLang="en-US" dirty="0" smtClean="0">
              <a:solidFill>
                <a:srgbClr val="2D0DEF"/>
              </a:solidFill>
              <a:latin typeface="黑体" panose="02010609060101010101" pitchFamily="49" charset="-122"/>
              <a:ea typeface="黑体" panose="02010609060101010101" pitchFamily="49" charset="-122"/>
            </a:endParaRPr>
          </a:p>
          <a:p>
            <a:pPr eaLnBrk="1" hangingPunct="1">
              <a:lnSpc>
                <a:spcPct val="120000"/>
              </a:lnSpc>
              <a:buFontTx/>
              <a:buNone/>
            </a:pPr>
            <a:r>
              <a:rPr lang="zh-CN" altLang="en-US" b="1" dirty="0" smtClean="0">
                <a:solidFill>
                  <a:srgbClr val="090A15"/>
                </a:solidFill>
              </a:rPr>
              <a:t>      </a:t>
            </a:r>
            <a:r>
              <a:rPr lang="en-US" altLang="zh-CN" sz="2000" b="1" dirty="0" smtClean="0">
                <a:latin typeface="宋体" panose="02010600030101010101" pitchFamily="2" charset="-122"/>
              </a:rPr>
              <a:t>X</a:t>
            </a:r>
            <a:r>
              <a:rPr lang="zh-CN" altLang="en-US" sz="2000" b="1" dirty="0" smtClean="0">
                <a:latin typeface="宋体" panose="02010600030101010101" pitchFamily="2" charset="-122"/>
              </a:rPr>
              <a:t>染色体不分离能解释例外果蝇</a:t>
            </a:r>
            <a:r>
              <a:rPr lang="zh-CN" altLang="en-US" sz="2000" b="1" dirty="0" smtClean="0">
                <a:solidFill>
                  <a:srgbClr val="FFFF66"/>
                </a:solidFill>
                <a:latin typeface="宋体" panose="02010600030101010101" pitchFamily="2" charset="-122"/>
              </a:rPr>
              <a:t>出现的原因</a:t>
            </a:r>
            <a:r>
              <a:rPr lang="zh-CN" altLang="en-US" sz="2000" b="1" dirty="0" smtClean="0">
                <a:latin typeface="宋体" panose="02010600030101010101" pitchFamily="2" charset="-122"/>
              </a:rPr>
              <a:t>：</a:t>
            </a:r>
          </a:p>
          <a:p>
            <a:pPr eaLnBrk="1" hangingPunct="1">
              <a:lnSpc>
                <a:spcPct val="120000"/>
              </a:lnSpc>
              <a:buFontTx/>
              <a:buNone/>
            </a:pPr>
            <a:r>
              <a:rPr lang="zh-CN" altLang="en-US" sz="2000" b="1" dirty="0" smtClean="0">
                <a:latin typeface="宋体" panose="02010600030101010101" pitchFamily="2" charset="-122"/>
              </a:rPr>
              <a:t>     当初级不分离发生在</a:t>
            </a:r>
            <a:r>
              <a:rPr lang="en-US" altLang="zh-CN" sz="2000" b="1" dirty="0" smtClean="0">
                <a:latin typeface="宋体" panose="02010600030101010101" pitchFamily="2" charset="-122"/>
              </a:rPr>
              <a:t>W/W</a:t>
            </a:r>
            <a:r>
              <a:rPr lang="zh-CN" altLang="en-US" sz="2000" b="1" dirty="0" smtClean="0">
                <a:latin typeface="宋体" panose="02010600030101010101" pitchFamily="2" charset="-122"/>
              </a:rPr>
              <a:t>雌蝇时，产生两类卵子比例相等：</a:t>
            </a:r>
          </a:p>
          <a:p>
            <a:pPr eaLnBrk="1" hangingPunct="1">
              <a:lnSpc>
                <a:spcPct val="120000"/>
              </a:lnSpc>
              <a:buFontTx/>
              <a:buNone/>
            </a:pPr>
            <a:r>
              <a:rPr lang="zh-CN" altLang="en-US" sz="2000" b="1" dirty="0" smtClean="0">
                <a:latin typeface="宋体" panose="02010600030101010101" pitchFamily="2" charset="-122"/>
              </a:rPr>
              <a:t>          </a:t>
            </a:r>
            <a:r>
              <a:rPr lang="zh-CN" altLang="en-US" sz="2000" b="1" dirty="0" smtClean="0">
                <a:solidFill>
                  <a:srgbClr val="FFFF00"/>
                </a:solidFill>
                <a:latin typeface="宋体" panose="02010600030101010101" pitchFamily="2" charset="-122"/>
              </a:rPr>
              <a:t>一类带两条</a:t>
            </a:r>
            <a:r>
              <a:rPr lang="en-US" altLang="zh-CN" sz="2000" b="1" dirty="0" smtClean="0">
                <a:solidFill>
                  <a:srgbClr val="FFFF00"/>
                </a:solidFill>
                <a:latin typeface="宋体" panose="02010600030101010101" pitchFamily="2" charset="-122"/>
              </a:rPr>
              <a:t>X</a:t>
            </a:r>
            <a:r>
              <a:rPr lang="zh-CN" altLang="en-US" sz="2000" b="1" dirty="0" smtClean="0">
                <a:solidFill>
                  <a:srgbClr val="FFFF00"/>
                </a:solidFill>
                <a:latin typeface="宋体" panose="02010600030101010101" pitchFamily="2" charset="-122"/>
              </a:rPr>
              <a:t>染色体，一类不带</a:t>
            </a:r>
            <a:r>
              <a:rPr lang="en-US" altLang="zh-CN" sz="2000" b="1" dirty="0" smtClean="0">
                <a:solidFill>
                  <a:srgbClr val="FFFF00"/>
                </a:solidFill>
                <a:latin typeface="宋体" panose="02010600030101010101" pitchFamily="2" charset="-122"/>
              </a:rPr>
              <a:t>X</a:t>
            </a:r>
            <a:r>
              <a:rPr lang="zh-CN" altLang="en-US" sz="2000" b="1" dirty="0" smtClean="0">
                <a:solidFill>
                  <a:srgbClr val="FFFF00"/>
                </a:solidFill>
                <a:latin typeface="宋体" panose="02010600030101010101" pitchFamily="2" charset="-122"/>
              </a:rPr>
              <a:t>染色体</a:t>
            </a:r>
          </a:p>
          <a:p>
            <a:pPr eaLnBrk="1" hangingPunct="1">
              <a:lnSpc>
                <a:spcPct val="120000"/>
              </a:lnSpc>
              <a:buFontTx/>
              <a:buNone/>
            </a:pPr>
            <a:r>
              <a:rPr lang="zh-CN" altLang="en-US" sz="2000" b="1" dirty="0" smtClean="0">
                <a:latin typeface="宋体" panose="02010600030101010101" pitchFamily="2" charset="-122"/>
              </a:rPr>
              <a:t>     而雄蝇为</a:t>
            </a:r>
            <a:r>
              <a:rPr lang="en-US" altLang="zh-CN" sz="2000" b="1" dirty="0" smtClean="0">
                <a:latin typeface="宋体" panose="02010600030101010101" pitchFamily="2" charset="-122"/>
              </a:rPr>
              <a:t>X</a:t>
            </a:r>
            <a:r>
              <a:rPr lang="en-US" altLang="zh-CN" sz="2000" b="1" baseline="30000" dirty="0" smtClean="0">
                <a:latin typeface="宋体" panose="02010600030101010101" pitchFamily="2" charset="-122"/>
              </a:rPr>
              <a:t>＋</a:t>
            </a:r>
            <a:r>
              <a:rPr lang="en-US" altLang="zh-CN" sz="2000" b="1" dirty="0" smtClean="0">
                <a:latin typeface="宋体" panose="02010600030101010101" pitchFamily="2" charset="-122"/>
              </a:rPr>
              <a:t>Y，</a:t>
            </a:r>
            <a:r>
              <a:rPr lang="zh-CN" altLang="en-US" sz="2000" b="1" dirty="0" smtClean="0">
                <a:latin typeface="宋体" panose="02010600030101010101" pitchFamily="2" charset="-122"/>
              </a:rPr>
              <a:t>产生带有</a:t>
            </a:r>
            <a:r>
              <a:rPr lang="en-US" altLang="zh-CN" sz="2000" b="1" dirty="0" smtClean="0">
                <a:latin typeface="宋体" panose="02010600030101010101" pitchFamily="2" charset="-122"/>
              </a:rPr>
              <a:t>W</a:t>
            </a:r>
            <a:r>
              <a:rPr lang="en-US" altLang="zh-CN" sz="2000" b="1" baseline="30000" dirty="0" smtClean="0">
                <a:latin typeface="宋体" panose="02010600030101010101" pitchFamily="2" charset="-122"/>
              </a:rPr>
              <a:t>＋</a:t>
            </a:r>
            <a:r>
              <a:rPr lang="zh-CN" altLang="en-US" sz="2000" b="1" dirty="0" smtClean="0">
                <a:latin typeface="宋体" panose="02010600030101010101" pitchFamily="2" charset="-122"/>
              </a:rPr>
              <a:t>和</a:t>
            </a:r>
            <a:r>
              <a:rPr lang="en-US" altLang="zh-CN" sz="2000" b="1" dirty="0" smtClean="0">
                <a:latin typeface="宋体" panose="02010600030101010101" pitchFamily="2" charset="-122"/>
              </a:rPr>
              <a:t>Y</a:t>
            </a:r>
            <a:r>
              <a:rPr lang="zh-CN" altLang="en-US" sz="2000" b="1" dirty="0" smtClean="0">
                <a:latin typeface="宋体" panose="02010600030101010101" pitchFamily="2" charset="-122"/>
              </a:rPr>
              <a:t>的精子，数目相等。</a:t>
            </a:r>
          </a:p>
          <a:p>
            <a:pPr eaLnBrk="1" hangingPunct="1">
              <a:lnSpc>
                <a:spcPct val="120000"/>
              </a:lnSpc>
              <a:buFontTx/>
              <a:buNone/>
            </a:pPr>
            <a:r>
              <a:rPr lang="zh-CN" altLang="en-US" sz="2000" b="1" dirty="0" smtClean="0">
                <a:latin typeface="宋体" panose="02010600030101010101" pitchFamily="2" charset="-122"/>
              </a:rPr>
              <a:t>     当这些卵子与两精子受精，产生</a:t>
            </a:r>
            <a:r>
              <a:rPr lang="zh-CN" altLang="en-US" sz="2000" b="1" dirty="0" smtClean="0">
                <a:solidFill>
                  <a:srgbClr val="FFFF00"/>
                </a:solidFill>
                <a:latin typeface="宋体" panose="02010600030101010101" pitchFamily="2" charset="-122"/>
              </a:rPr>
              <a:t>四种类型的合子</a:t>
            </a:r>
            <a:r>
              <a:rPr lang="en-US" altLang="zh-CN" sz="2000" b="1" dirty="0" smtClean="0">
                <a:latin typeface="宋体" panose="02010600030101010101" pitchFamily="2" charset="-122"/>
              </a:rPr>
              <a:t>:</a:t>
            </a:r>
          </a:p>
          <a:p>
            <a:pPr eaLnBrk="1" hangingPunct="1">
              <a:lnSpc>
                <a:spcPct val="120000"/>
              </a:lnSpc>
              <a:buFontTx/>
              <a:buNone/>
            </a:pPr>
            <a:r>
              <a:rPr lang="zh-CN" altLang="en-US" sz="2000" b="1" dirty="0" smtClean="0">
                <a:latin typeface="宋体" panose="02010600030101010101" pitchFamily="2" charset="-122"/>
              </a:rPr>
              <a:t>           两类合子不能成活：</a:t>
            </a:r>
            <a:r>
              <a:rPr lang="en-US" altLang="zh-CN" sz="2000" b="1" dirty="0" smtClean="0">
                <a:solidFill>
                  <a:srgbClr val="FFFF00"/>
                </a:solidFill>
                <a:latin typeface="宋体" panose="02010600030101010101" pitchFamily="2" charset="-122"/>
              </a:rPr>
              <a:t>YO</a:t>
            </a:r>
            <a:r>
              <a:rPr lang="zh-CN" altLang="en-US" sz="2000" b="1" dirty="0" smtClean="0">
                <a:solidFill>
                  <a:srgbClr val="FFFF00"/>
                </a:solidFill>
                <a:latin typeface="宋体" panose="02010600030101010101" pitchFamily="2" charset="-122"/>
              </a:rPr>
              <a:t>类型 </a:t>
            </a:r>
            <a:r>
              <a:rPr lang="zh-CN" altLang="en-US" sz="2000" b="1" dirty="0" smtClean="0">
                <a:latin typeface="宋体" panose="02010600030101010101" pitchFamily="2" charset="-122"/>
              </a:rPr>
              <a:t>和 </a:t>
            </a:r>
            <a:r>
              <a:rPr lang="zh-CN" altLang="en-US" sz="2000" b="1" dirty="0" smtClean="0">
                <a:solidFill>
                  <a:srgbClr val="FFFF00"/>
                </a:solidFill>
                <a:latin typeface="宋体" panose="02010600030101010101" pitchFamily="2" charset="-122"/>
              </a:rPr>
              <a:t>三体</a:t>
            </a:r>
            <a:r>
              <a:rPr lang="en-US" altLang="zh-CN" sz="2000" b="1" dirty="0" err="1" smtClean="0">
                <a:solidFill>
                  <a:srgbClr val="FFFF00"/>
                </a:solidFill>
                <a:latin typeface="宋体" panose="02010600030101010101" pitchFamily="2" charset="-122"/>
              </a:rPr>
              <a:t>X</a:t>
            </a:r>
            <a:r>
              <a:rPr lang="en-US" altLang="zh-CN" sz="2000" b="1" dirty="0" err="1" smtClean="0">
                <a:latin typeface="宋体" panose="02010600030101010101" pitchFamily="2" charset="-122"/>
              </a:rPr>
              <a:t>（triplo-x</a:t>
            </a:r>
            <a:r>
              <a:rPr lang="en-US" altLang="zh-CN" sz="2000" b="1" dirty="0" smtClean="0">
                <a:latin typeface="宋体" panose="02010600030101010101" pitchFamily="2" charset="-122"/>
              </a:rPr>
              <a:t>）</a:t>
            </a:r>
          </a:p>
          <a:p>
            <a:pPr eaLnBrk="1" hangingPunct="1">
              <a:lnSpc>
                <a:spcPct val="120000"/>
              </a:lnSpc>
              <a:buFontTx/>
              <a:buNone/>
            </a:pPr>
            <a:r>
              <a:rPr lang="en-US" altLang="zh-CN" sz="2000" b="1" dirty="0" smtClean="0">
                <a:latin typeface="宋体" panose="02010600030101010101" pitchFamily="2" charset="-122"/>
              </a:rPr>
              <a:t>YO</a:t>
            </a:r>
            <a:r>
              <a:rPr lang="zh-CN" altLang="en-US" sz="2000" b="1" dirty="0" smtClean="0">
                <a:latin typeface="宋体" panose="02010600030101010101" pitchFamily="2" charset="-122"/>
              </a:rPr>
              <a:t>个体死亡，因其缺少</a:t>
            </a:r>
            <a:r>
              <a:rPr lang="en-US" altLang="zh-CN" sz="2000" b="1" dirty="0" smtClean="0">
                <a:latin typeface="宋体" panose="02010600030101010101" pitchFamily="2" charset="-122"/>
              </a:rPr>
              <a:t>X</a:t>
            </a:r>
            <a:r>
              <a:rPr lang="zh-CN" altLang="en-US" sz="2000" b="1" dirty="0" smtClean="0">
                <a:latin typeface="宋体" panose="02010600030101010101" pitchFamily="2" charset="-122"/>
              </a:rPr>
              <a:t>染色体，</a:t>
            </a:r>
            <a:r>
              <a:rPr lang="en-US" altLang="zh-CN" sz="2000" b="1" dirty="0" smtClean="0">
                <a:latin typeface="宋体" panose="02010600030101010101" pitchFamily="2" charset="-122"/>
              </a:rPr>
              <a:t>X</a:t>
            </a:r>
            <a:r>
              <a:rPr lang="zh-CN" altLang="en-US" sz="2000" b="1" dirty="0" smtClean="0">
                <a:latin typeface="宋体" panose="02010600030101010101" pitchFamily="2" charset="-122"/>
              </a:rPr>
              <a:t>染色体上的基因编码细胞功能所属需；</a:t>
            </a:r>
          </a:p>
          <a:p>
            <a:pPr eaLnBrk="1" hangingPunct="1">
              <a:lnSpc>
                <a:spcPct val="120000"/>
              </a:lnSpc>
              <a:buFontTx/>
              <a:buNone/>
            </a:pPr>
            <a:r>
              <a:rPr lang="en-US" altLang="zh-CN" sz="2000" b="1" dirty="0" smtClean="0">
                <a:latin typeface="宋体" panose="02010600030101010101" pitchFamily="2" charset="-122"/>
              </a:rPr>
              <a:t>XXX</a:t>
            </a:r>
            <a:r>
              <a:rPr lang="zh-CN" altLang="en-US" sz="2000" b="1" dirty="0" smtClean="0">
                <a:latin typeface="宋体" panose="02010600030101010101" pitchFamily="2" charset="-122"/>
              </a:rPr>
              <a:t>个体死亡是这种果蝇不能使带有额外剂量的</a:t>
            </a:r>
            <a:r>
              <a:rPr lang="en-US" altLang="zh-CN" sz="2000" b="1" dirty="0" smtClean="0">
                <a:latin typeface="宋体" panose="02010600030101010101" pitchFamily="2" charset="-122"/>
              </a:rPr>
              <a:t>X</a:t>
            </a:r>
            <a:r>
              <a:rPr lang="zh-CN" altLang="en-US" sz="2000" b="1" dirty="0" smtClean="0">
                <a:latin typeface="宋体" panose="02010600030101010101" pitchFamily="2" charset="-122"/>
              </a:rPr>
              <a:t>染色体基因起功能作用。</a:t>
            </a:r>
          </a:p>
          <a:p>
            <a:pPr eaLnBrk="1" hangingPunct="1">
              <a:lnSpc>
                <a:spcPct val="120000"/>
              </a:lnSpc>
              <a:buFontTx/>
              <a:buNone/>
            </a:pPr>
            <a:r>
              <a:rPr lang="zh-CN" altLang="en-US" sz="2000" b="1" dirty="0" smtClean="0">
                <a:solidFill>
                  <a:srgbClr val="FFFF00"/>
                </a:solidFill>
                <a:latin typeface="宋体" panose="02010600030101010101" pitchFamily="2" charset="-122"/>
              </a:rPr>
              <a:t>          成活的类型是：红眼 </a:t>
            </a:r>
            <a:r>
              <a:rPr lang="en-US" altLang="zh-CN" sz="2000" b="1" dirty="0" smtClean="0">
                <a:solidFill>
                  <a:srgbClr val="FFFF00"/>
                </a:solidFill>
                <a:latin typeface="宋体" panose="02010600030101010101" pitchFamily="2" charset="-122"/>
              </a:rPr>
              <a:t>XO</a:t>
            </a:r>
            <a:r>
              <a:rPr lang="zh-CN" altLang="en-US" sz="2000" b="1" dirty="0" smtClean="0">
                <a:solidFill>
                  <a:srgbClr val="FFFF00"/>
                </a:solidFill>
                <a:latin typeface="宋体" panose="02010600030101010101" pitchFamily="2" charset="-122"/>
              </a:rPr>
              <a:t>雄蝇 和 白眼 </a:t>
            </a:r>
            <a:r>
              <a:rPr lang="en-US" altLang="zh-CN" sz="2000" b="1" dirty="0" smtClean="0">
                <a:solidFill>
                  <a:srgbClr val="FFFF00"/>
                </a:solidFill>
                <a:latin typeface="宋体" panose="02010600030101010101" pitchFamily="2" charset="-122"/>
              </a:rPr>
              <a:t>X</a:t>
            </a:r>
            <a:r>
              <a:rPr lang="en-US" altLang="zh-CN" sz="2000" b="1" baseline="30000" dirty="0" smtClean="0">
                <a:solidFill>
                  <a:srgbClr val="FFFF00"/>
                </a:solidFill>
                <a:latin typeface="宋体" panose="02010600030101010101" pitchFamily="2" charset="-122"/>
              </a:rPr>
              <a:t>W</a:t>
            </a:r>
            <a:r>
              <a:rPr lang="en-US" altLang="zh-CN" sz="2000" b="1" dirty="0" smtClean="0">
                <a:solidFill>
                  <a:srgbClr val="FFFF00"/>
                </a:solidFill>
                <a:latin typeface="宋体" panose="02010600030101010101" pitchFamily="2" charset="-122"/>
              </a:rPr>
              <a:t>X</a:t>
            </a:r>
            <a:r>
              <a:rPr lang="en-US" altLang="zh-CN" sz="2000" b="1" baseline="30000" dirty="0" smtClean="0">
                <a:solidFill>
                  <a:srgbClr val="FFFF00"/>
                </a:solidFill>
                <a:latin typeface="宋体" panose="02010600030101010101" pitchFamily="2" charset="-122"/>
              </a:rPr>
              <a:t>W</a:t>
            </a:r>
            <a:r>
              <a:rPr lang="en-US" altLang="zh-CN" sz="2000" b="1" dirty="0" smtClean="0">
                <a:solidFill>
                  <a:srgbClr val="FFFF00"/>
                </a:solidFill>
                <a:latin typeface="宋体" panose="02010600030101010101" pitchFamily="2" charset="-122"/>
              </a:rPr>
              <a:t>Y</a:t>
            </a:r>
            <a:r>
              <a:rPr lang="zh-CN" altLang="en-US" sz="2000" b="1" dirty="0" smtClean="0">
                <a:solidFill>
                  <a:srgbClr val="FFFF00"/>
                </a:solidFill>
                <a:latin typeface="宋体" panose="02010600030101010101" pitchFamily="2" charset="-122"/>
              </a:rPr>
              <a:t>雌蝇</a:t>
            </a:r>
            <a:r>
              <a:rPr lang="zh-CN" altLang="en-US" sz="2000" b="1" dirty="0" smtClean="0">
                <a:latin typeface="宋体" panose="02010600030101010101" pitchFamily="2" charset="-122"/>
              </a:rPr>
              <a:t>。</a:t>
            </a:r>
          </a:p>
          <a:p>
            <a:pPr eaLnBrk="1" hangingPunct="1">
              <a:lnSpc>
                <a:spcPct val="120000"/>
              </a:lnSpc>
              <a:buFontTx/>
              <a:buNone/>
            </a:pPr>
            <a:r>
              <a:rPr lang="zh-CN" altLang="en-US" sz="2000" b="1" dirty="0" smtClean="0">
                <a:latin typeface="宋体" panose="02010600030101010101" pitchFamily="2" charset="-122"/>
              </a:rPr>
              <a:t>雄蝇是红眼，因为它们从其父亲那里得到了</a:t>
            </a:r>
            <a:r>
              <a:rPr lang="en-US" altLang="zh-CN" sz="2000" b="1" dirty="0" smtClean="0">
                <a:latin typeface="宋体" panose="02010600030101010101" pitchFamily="2" charset="-122"/>
              </a:rPr>
              <a:t>X</a:t>
            </a:r>
            <a:r>
              <a:rPr lang="en-US" altLang="zh-CN" sz="2000" b="1" baseline="30000" dirty="0" smtClean="0">
                <a:latin typeface="宋体" panose="02010600030101010101" pitchFamily="2" charset="-122"/>
              </a:rPr>
              <a:t>＋</a:t>
            </a:r>
            <a:r>
              <a:rPr lang="zh-CN" altLang="en-US" sz="2000" b="1" dirty="0" smtClean="0">
                <a:latin typeface="宋体" panose="02010600030101010101" pitchFamily="2" charset="-122"/>
              </a:rPr>
              <a:t>染色体；雌蝇是白眼，因为</a:t>
            </a:r>
          </a:p>
          <a:p>
            <a:pPr eaLnBrk="1" hangingPunct="1">
              <a:lnSpc>
                <a:spcPct val="120000"/>
              </a:lnSpc>
              <a:buFontTx/>
              <a:buNone/>
            </a:pPr>
            <a:r>
              <a:rPr lang="zh-CN" altLang="en-US" sz="2000" b="1" dirty="0" smtClean="0">
                <a:latin typeface="宋体" panose="02010600030101010101" pitchFamily="2" charset="-122"/>
              </a:rPr>
              <a:t>它们从其母亲那里得了两条</a:t>
            </a:r>
            <a:r>
              <a:rPr lang="en-US" altLang="zh-CN" sz="2000" b="1" dirty="0" smtClean="0">
                <a:latin typeface="宋体" panose="02010600030101010101" pitchFamily="2" charset="-122"/>
              </a:rPr>
              <a:t>X</a:t>
            </a:r>
            <a:r>
              <a:rPr lang="zh-CN" altLang="en-US" sz="2000" b="1" dirty="0" smtClean="0">
                <a:latin typeface="宋体" panose="02010600030101010101" pitchFamily="2" charset="-122"/>
              </a:rPr>
              <a:t>染色体。</a:t>
            </a:r>
            <a:endParaRPr lang="zh-CN" altLang="en-US" sz="2000" dirty="0" smtClean="0">
              <a:latin typeface="宋体" panose="02010600030101010101" pitchFamily="2" charset="-122"/>
            </a:endParaRPr>
          </a:p>
          <a:p>
            <a:pPr eaLnBrk="1" hangingPunct="1">
              <a:lnSpc>
                <a:spcPct val="120000"/>
              </a:lnSpc>
              <a:buFontTx/>
              <a:buNone/>
            </a:pPr>
            <a:endParaRPr lang="zh-CN" altLang="en-US" sz="2000" dirty="0" smtClean="0">
              <a:latin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066800"/>
            <a:ext cx="5257800" cy="564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bwMode="auto">
          <a:xfrm>
            <a:off x="952500" y="304800"/>
            <a:ext cx="746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a:lstStyle>
          <a:p>
            <a:pPr algn="ctr" eaLnBrk="1" hangingPunct="1">
              <a:buFontTx/>
              <a:buNone/>
            </a:pPr>
            <a:r>
              <a:rPr lang="zh-CN" altLang="en-US" sz="2400" b="1" kern="0" dirty="0" smtClean="0">
                <a:solidFill>
                  <a:srgbClr val="FFFF00"/>
                </a:solidFill>
                <a:latin typeface="黑体" panose="02010609060101010101" pitchFamily="49" charset="-122"/>
                <a:ea typeface="黑体" panose="02010609060101010101" pitchFamily="49" charset="-122"/>
              </a:rPr>
              <a:t>  </a:t>
            </a:r>
            <a:r>
              <a:rPr lang="en-US" altLang="zh-CN" kern="0" dirty="0" smtClean="0">
                <a:solidFill>
                  <a:srgbClr val="FFFF00"/>
                </a:solidFill>
                <a:latin typeface="黑体" panose="02010609060101010101" pitchFamily="49" charset="-122"/>
                <a:ea typeface="黑体" panose="02010609060101010101" pitchFamily="49" charset="-122"/>
              </a:rPr>
              <a:t>Bridges</a:t>
            </a:r>
            <a:r>
              <a:rPr lang="zh-CN" altLang="en-US" kern="0" dirty="0" smtClean="0">
                <a:solidFill>
                  <a:srgbClr val="FFFF00"/>
                </a:solidFill>
                <a:latin typeface="黑体" panose="02010609060101010101" pitchFamily="49" charset="-122"/>
                <a:ea typeface="黑体" panose="02010609060101010101" pitchFamily="49" charset="-122"/>
              </a:rPr>
              <a:t>对杂交例外果蝇的验证</a:t>
            </a:r>
            <a:endParaRPr lang="zh-CN" altLang="en-US" kern="0" dirty="0" smtClean="0">
              <a:solidFill>
                <a:srgbClr val="2D0DEF"/>
              </a:solidFill>
              <a:latin typeface="黑体" panose="02010609060101010101" pitchFamily="49" charset="-122"/>
              <a:ea typeface="黑体" panose="02010609060101010101" pitchFamily="49" charset="-122"/>
            </a:endParaRPr>
          </a:p>
        </p:txBody>
      </p:sp>
      <p:sp>
        <p:nvSpPr>
          <p:cNvPr id="4" name="矩形 3"/>
          <p:cNvSpPr/>
          <p:nvPr/>
        </p:nvSpPr>
        <p:spPr bwMode="auto">
          <a:xfrm>
            <a:off x="3429000" y="3810000"/>
            <a:ext cx="1066800" cy="838200"/>
          </a:xfrm>
          <a:prstGeom prst="rect">
            <a:avLst/>
          </a:prstGeom>
          <a:noFill/>
          <a:ln w="28575" cap="flat" cmpd="sng" algn="ctr">
            <a:solidFill>
              <a:schemeClr val="bg2"/>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8032968" cy="646331"/>
          </a:xfrm>
          <a:prstGeom prst="rect">
            <a:avLst/>
          </a:prstGeom>
          <a:noFill/>
        </p:spPr>
        <p:txBody>
          <a:bodyPr wrap="square" rtlCol="0">
            <a:spAutoFit/>
          </a:bodyPr>
          <a:lstStyle/>
          <a:p>
            <a:r>
              <a:rPr lang="zh-CN" altLang="en-US" sz="3600" dirty="0" smtClean="0">
                <a:solidFill>
                  <a:srgbClr val="FFFF00"/>
                </a:solidFill>
                <a:latin typeface="黑体" panose="02010609060101010101" pitchFamily="49" charset="-122"/>
                <a:ea typeface="黑体" panose="02010609060101010101" pitchFamily="49" charset="-122"/>
              </a:rPr>
              <a:t>遗传学在一次次的“例外”中得以发展</a:t>
            </a:r>
            <a:endParaRPr lang="zh-CN" altLang="en-US" sz="3600" dirty="0">
              <a:solidFill>
                <a:srgbClr val="FFFF00"/>
              </a:solidFill>
              <a:latin typeface="黑体" panose="02010609060101010101" pitchFamily="49" charset="-122"/>
              <a:ea typeface="黑体" panose="02010609060101010101" pitchFamily="49" charset="-122"/>
            </a:endParaRPr>
          </a:p>
        </p:txBody>
      </p:sp>
      <p:sp>
        <p:nvSpPr>
          <p:cNvPr id="3" name="TextBox 2"/>
          <p:cNvSpPr txBox="1"/>
          <p:nvPr/>
        </p:nvSpPr>
        <p:spPr>
          <a:xfrm>
            <a:off x="533400" y="1600200"/>
            <a:ext cx="8229600" cy="3539430"/>
          </a:xfrm>
          <a:prstGeom prst="rect">
            <a:avLst/>
          </a:prstGeom>
          <a:noFill/>
        </p:spPr>
        <p:txBody>
          <a:bodyPr wrap="square" rtlCol="0">
            <a:spAutoFit/>
          </a:bodyPr>
          <a:lstStyle/>
          <a:p>
            <a:pPr>
              <a:buFont typeface="Arial" panose="020B0604020202020204" pitchFamily="34" charset="0"/>
              <a:buChar char="•"/>
            </a:pPr>
            <a:r>
              <a:rPr lang="zh-CN" altLang="en-US" sz="3200" dirty="0" smtClean="0">
                <a:latin typeface="黑体" panose="02010609060101010101" pitchFamily="49" charset="-122"/>
                <a:ea typeface="黑体" panose="02010609060101010101" pitchFamily="49" charset="-122"/>
              </a:rPr>
              <a:t>果蝇的白眼突变体→基因与染色体的关联</a:t>
            </a:r>
            <a:endParaRPr lang="en-US" altLang="zh-CN" sz="3200" dirty="0" smtClean="0">
              <a:latin typeface="黑体" panose="02010609060101010101" pitchFamily="49" charset="-122"/>
              <a:ea typeface="黑体" panose="02010609060101010101" pitchFamily="49" charset="-122"/>
            </a:endParaRPr>
          </a:p>
          <a:p>
            <a:pPr>
              <a:buFont typeface="Arial" panose="020B0604020202020204" pitchFamily="34" charset="0"/>
              <a:buChar char="•"/>
            </a:pPr>
            <a:endParaRPr lang="en-US" altLang="zh-CN" sz="3200" dirty="0" smtClean="0">
              <a:latin typeface="黑体" panose="02010609060101010101" pitchFamily="49" charset="-122"/>
              <a:ea typeface="黑体" panose="02010609060101010101" pitchFamily="49" charset="-122"/>
            </a:endParaRPr>
          </a:p>
          <a:p>
            <a:pPr>
              <a:buFont typeface="Arial" panose="020B0604020202020204" pitchFamily="34" charset="0"/>
              <a:buChar char="•"/>
            </a:pPr>
            <a:r>
              <a:rPr lang="en-US" altLang="zh-CN" sz="3200" dirty="0" smtClean="0">
                <a:latin typeface="黑体" panose="02010609060101010101" pitchFamily="49" charset="-122"/>
                <a:ea typeface="黑体" panose="02010609060101010101" pitchFamily="49" charset="-122"/>
              </a:rPr>
              <a:t>Bridges</a:t>
            </a:r>
            <a:r>
              <a:rPr lang="zh-CN" altLang="en-US" sz="3200" dirty="0" smtClean="0">
                <a:latin typeface="黑体" panose="02010609060101010101" pitchFamily="49" charset="-122"/>
                <a:ea typeface="黑体" panose="02010609060101010101" pitchFamily="49" charset="-122"/>
              </a:rPr>
              <a:t>从果蝇杂交实验中</a:t>
            </a:r>
            <a:r>
              <a:rPr lang="en-US" altLang="zh-CN" sz="3200" dirty="0" smtClean="0">
                <a:latin typeface="黑体" panose="02010609060101010101" pitchFamily="49" charset="-122"/>
                <a:ea typeface="黑体" panose="02010609060101010101" pitchFamily="49" charset="-122"/>
              </a:rPr>
              <a:t>1/2000</a:t>
            </a:r>
            <a:r>
              <a:rPr lang="zh-CN" altLang="en-US" sz="3200" dirty="0" smtClean="0">
                <a:latin typeface="黑体" panose="02010609060101010101" pitchFamily="49" charset="-122"/>
                <a:ea typeface="黑体" panose="02010609060101010101" pitchFamily="49" charset="-122"/>
              </a:rPr>
              <a:t>的例外中证明了基因在染色体上</a:t>
            </a:r>
            <a:endParaRPr lang="en-US" altLang="zh-CN" sz="3200" dirty="0" smtClean="0">
              <a:latin typeface="黑体" panose="02010609060101010101" pitchFamily="49" charset="-122"/>
              <a:ea typeface="黑体" panose="02010609060101010101" pitchFamily="49" charset="-122"/>
            </a:endParaRPr>
          </a:p>
          <a:p>
            <a:pPr>
              <a:buFont typeface="Arial" panose="020B0604020202020204" pitchFamily="34" charset="0"/>
              <a:buChar char="•"/>
            </a:pPr>
            <a:endParaRPr lang="en-US" altLang="zh-CN" sz="3200" dirty="0" smtClean="0">
              <a:latin typeface="黑体" panose="02010609060101010101" pitchFamily="49" charset="-122"/>
              <a:ea typeface="黑体" panose="02010609060101010101" pitchFamily="49" charset="-122"/>
            </a:endParaRPr>
          </a:p>
          <a:p>
            <a:pPr>
              <a:buFont typeface="Arial" panose="020B0604020202020204" pitchFamily="34" charset="0"/>
              <a:buChar char="•"/>
            </a:pPr>
            <a:r>
              <a:rPr lang="zh-CN" altLang="en-US" sz="3200" dirty="0" smtClean="0">
                <a:latin typeface="黑体" panose="02010609060101010101" pitchFamily="49" charset="-122"/>
                <a:ea typeface="黑体" panose="02010609060101010101" pitchFamily="49" charset="-122"/>
              </a:rPr>
              <a:t>从例外的</a:t>
            </a:r>
            <a:r>
              <a:rPr lang="en-US" altLang="zh-CN" sz="3200" dirty="0" smtClean="0">
                <a:latin typeface="黑体" panose="02010609060101010101" pitchFamily="49" charset="-122"/>
                <a:ea typeface="黑体" panose="02010609060101010101" pitchFamily="49" charset="-122"/>
              </a:rPr>
              <a:t>XX</a:t>
            </a:r>
            <a:r>
              <a:rPr lang="zh-CN" altLang="en-US" sz="3200" dirty="0" smtClean="0">
                <a:latin typeface="黑体" panose="02010609060101010101" pitchFamily="49" charset="-122"/>
                <a:ea typeface="黑体" panose="02010609060101010101" pitchFamily="49" charset="-122"/>
              </a:rPr>
              <a:t>型男性人中克隆了性别决定基因</a:t>
            </a:r>
            <a:r>
              <a:rPr lang="en-US" altLang="zh-CN" sz="3200" i="1" dirty="0" smtClean="0">
                <a:latin typeface="黑体" panose="02010609060101010101" pitchFamily="49" charset="-122"/>
                <a:ea typeface="黑体" panose="02010609060101010101" pitchFamily="49" charset="-122"/>
              </a:rPr>
              <a:t>SRY</a:t>
            </a:r>
            <a:endParaRPr lang="zh-CN" altLang="en-US" sz="3200" i="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533400"/>
            <a:ext cx="8229600" cy="1143000"/>
          </a:xfrm>
        </p:spPr>
        <p:txBody>
          <a:bodyPr/>
          <a:lstStyle/>
          <a:p>
            <a:r>
              <a:rPr lang="en-US" altLang="zh-CN" sz="3600" dirty="0" smtClean="0">
                <a:solidFill>
                  <a:srgbClr val="FFFF00"/>
                </a:solidFill>
                <a:latin typeface="黑体" panose="02010609060101010101" pitchFamily="49" charset="-122"/>
                <a:ea typeface="黑体" panose="02010609060101010101" pitchFamily="49" charset="-122"/>
              </a:rPr>
              <a:t>4.2.3</a:t>
            </a:r>
            <a:r>
              <a:rPr lang="zh-CN" altLang="en-US" sz="3600" dirty="0" smtClean="0">
                <a:solidFill>
                  <a:srgbClr val="FFFF00"/>
                </a:solidFill>
                <a:latin typeface="黑体" panose="02010609060101010101" pitchFamily="49" charset="-122"/>
                <a:ea typeface="黑体" panose="02010609060101010101" pitchFamily="49" charset="-122"/>
              </a:rPr>
              <a:t>　人类的性连锁遗传分析</a:t>
            </a:r>
          </a:p>
        </p:txBody>
      </p:sp>
      <p:sp>
        <p:nvSpPr>
          <p:cNvPr id="23555" name="Rectangle 3"/>
          <p:cNvSpPr>
            <a:spLocks noGrp="1" noChangeArrowheads="1"/>
          </p:cNvSpPr>
          <p:nvPr>
            <p:ph type="body" idx="1"/>
          </p:nvPr>
        </p:nvSpPr>
        <p:spPr>
          <a:xfrm>
            <a:off x="457200" y="1828800"/>
            <a:ext cx="8229600" cy="4495800"/>
          </a:xfrm>
        </p:spPr>
        <p:txBody>
          <a:bodyPr/>
          <a:lstStyle/>
          <a:p>
            <a:pPr marL="0" indent="0">
              <a:lnSpc>
                <a:spcPct val="140000"/>
              </a:lnSpc>
              <a:buFontTx/>
              <a:buNone/>
            </a:pPr>
            <a:r>
              <a:rPr lang="zh-CN" altLang="en-US" sz="4000" dirty="0" smtClean="0"/>
              <a:t> </a:t>
            </a:r>
            <a:r>
              <a:rPr lang="zh-CN" altLang="en-US" dirty="0" smtClean="0">
                <a:latin typeface="Comic Sans MS" panose="030F0702030302020204" pitchFamily="66" charset="0"/>
                <a:ea typeface="黑体" panose="02010609060101010101" pitchFamily="49" charset="-122"/>
              </a:rPr>
              <a:t>分别存在于人类</a:t>
            </a:r>
            <a:r>
              <a:rPr lang="en-US" altLang="zh-CN" dirty="0" smtClean="0">
                <a:latin typeface="Comic Sans MS" panose="030F0702030302020204" pitchFamily="66" charset="0"/>
                <a:ea typeface="黑体" panose="02010609060101010101" pitchFamily="49" charset="-122"/>
              </a:rPr>
              <a:t>X</a:t>
            </a:r>
            <a:r>
              <a:rPr lang="zh-CN" altLang="en-US" dirty="0" smtClean="0">
                <a:latin typeface="Comic Sans MS" panose="030F0702030302020204" pitchFamily="66" charset="0"/>
                <a:ea typeface="黑体" panose="02010609060101010101" pitchFamily="49" charset="-122"/>
              </a:rPr>
              <a:t>染色体与</a:t>
            </a:r>
            <a:r>
              <a:rPr lang="en-US" altLang="zh-CN" dirty="0" smtClean="0">
                <a:latin typeface="Comic Sans MS" panose="030F0702030302020204" pitchFamily="66" charset="0"/>
                <a:ea typeface="黑体" panose="02010609060101010101" pitchFamily="49" charset="-122"/>
              </a:rPr>
              <a:t>Y</a:t>
            </a:r>
            <a:r>
              <a:rPr lang="zh-CN" altLang="en-US" dirty="0" smtClean="0">
                <a:latin typeface="Comic Sans MS" panose="030F0702030302020204" pitchFamily="66" charset="0"/>
                <a:ea typeface="黑体" panose="02010609060101010101" pitchFamily="49" charset="-122"/>
              </a:rPr>
              <a:t>染色体的特异区的基因表现为</a:t>
            </a:r>
            <a:r>
              <a:rPr lang="en-US" altLang="zh-CN" dirty="0" smtClean="0">
                <a:solidFill>
                  <a:srgbClr val="FFFF00"/>
                </a:solidFill>
                <a:latin typeface="Comic Sans MS" panose="030F0702030302020204" pitchFamily="66" charset="0"/>
                <a:ea typeface="黑体" panose="02010609060101010101" pitchFamily="49" charset="-122"/>
              </a:rPr>
              <a:t>X</a:t>
            </a:r>
            <a:r>
              <a:rPr lang="zh-CN" altLang="en-US" dirty="0" smtClean="0">
                <a:solidFill>
                  <a:srgbClr val="FFFF00"/>
                </a:solidFill>
                <a:latin typeface="Comic Sans MS" panose="030F0702030302020204" pitchFamily="66" charset="0"/>
                <a:ea typeface="黑体" panose="02010609060101010101" pitchFamily="49" charset="-122"/>
              </a:rPr>
              <a:t>连锁遗传</a:t>
            </a:r>
            <a:r>
              <a:rPr lang="zh-CN" altLang="en-US" dirty="0" smtClean="0">
                <a:latin typeface="Comic Sans MS" panose="030F0702030302020204" pitchFamily="66" charset="0"/>
                <a:ea typeface="黑体" panose="02010609060101010101" pitchFamily="49" charset="-122"/>
              </a:rPr>
              <a:t>和</a:t>
            </a:r>
            <a:r>
              <a:rPr lang="en-US" altLang="zh-CN" dirty="0" smtClean="0">
                <a:solidFill>
                  <a:srgbClr val="FFFF00"/>
                </a:solidFill>
                <a:latin typeface="Comic Sans MS" panose="030F0702030302020204" pitchFamily="66" charset="0"/>
                <a:ea typeface="黑体" panose="02010609060101010101" pitchFamily="49" charset="-122"/>
              </a:rPr>
              <a:t>Y</a:t>
            </a:r>
            <a:r>
              <a:rPr lang="zh-CN" altLang="en-US" dirty="0" smtClean="0">
                <a:solidFill>
                  <a:srgbClr val="FFFF00"/>
                </a:solidFill>
                <a:latin typeface="Comic Sans MS" panose="030F0702030302020204" pitchFamily="66" charset="0"/>
                <a:ea typeface="黑体" panose="02010609060101010101" pitchFamily="49" charset="-122"/>
              </a:rPr>
              <a:t>连锁遗传</a:t>
            </a:r>
            <a:r>
              <a:rPr lang="zh-CN" altLang="en-US" dirty="0" smtClean="0">
                <a:latin typeface="Comic Sans MS" panose="030F0702030302020204" pitchFamily="66" charset="0"/>
                <a:ea typeface="黑体" panose="02010609060101010101" pitchFamily="49" charset="-122"/>
              </a:rPr>
              <a:t>。</a:t>
            </a:r>
          </a:p>
          <a:p>
            <a:pPr marL="0" indent="0">
              <a:lnSpc>
                <a:spcPct val="140000"/>
              </a:lnSpc>
              <a:buFontTx/>
              <a:buNone/>
            </a:pPr>
            <a:r>
              <a:rPr lang="zh-CN" altLang="en-US" dirty="0" smtClean="0">
                <a:latin typeface="Comic Sans MS" panose="030F0702030302020204" pitchFamily="66" charset="0"/>
                <a:ea typeface="黑体" panose="02010609060101010101" pitchFamily="49" charset="-122"/>
              </a:rPr>
              <a:t> 由</a:t>
            </a:r>
            <a:r>
              <a:rPr lang="en-US" altLang="zh-CN" dirty="0" smtClean="0">
                <a:latin typeface="Comic Sans MS" panose="030F0702030302020204" pitchFamily="66" charset="0"/>
                <a:ea typeface="黑体" panose="02010609060101010101" pitchFamily="49" charset="-122"/>
              </a:rPr>
              <a:t>X</a:t>
            </a:r>
            <a:r>
              <a:rPr lang="zh-CN" altLang="en-US" dirty="0" smtClean="0">
                <a:latin typeface="Comic Sans MS" panose="030F0702030302020204" pitchFamily="66" charset="0"/>
                <a:ea typeface="黑体" panose="02010609060101010101" pitchFamily="49" charset="-122"/>
              </a:rPr>
              <a:t>染色体携带的隐性基因的遗传方式称</a:t>
            </a:r>
            <a:r>
              <a:rPr lang="zh-CN" altLang="en-US" dirty="0" smtClean="0">
                <a:solidFill>
                  <a:srgbClr val="FFFF00"/>
                </a:solidFill>
                <a:latin typeface="Comic Sans MS" panose="030F0702030302020204" pitchFamily="66" charset="0"/>
                <a:ea typeface="黑体" panose="02010609060101010101" pitchFamily="49" charset="-122"/>
              </a:rPr>
              <a:t>伴</a:t>
            </a:r>
            <a:r>
              <a:rPr lang="en-US" altLang="zh-CN" dirty="0" smtClean="0">
                <a:solidFill>
                  <a:srgbClr val="FFFF00"/>
                </a:solidFill>
                <a:latin typeface="Comic Sans MS" panose="030F0702030302020204" pitchFamily="66" charset="0"/>
                <a:ea typeface="黑体" panose="02010609060101010101" pitchFamily="49" charset="-122"/>
              </a:rPr>
              <a:t>X</a:t>
            </a:r>
            <a:r>
              <a:rPr lang="zh-CN" altLang="en-US" dirty="0" smtClean="0">
                <a:solidFill>
                  <a:srgbClr val="FFFF00"/>
                </a:solidFill>
                <a:latin typeface="Comic Sans MS" panose="030F0702030302020204" pitchFamily="66" charset="0"/>
                <a:ea typeface="黑体" panose="02010609060101010101" pitchFamily="49" charset="-122"/>
              </a:rPr>
              <a:t>隐性遗传（</a:t>
            </a:r>
            <a:r>
              <a:rPr lang="en-US" altLang="zh-CN" dirty="0" smtClean="0">
                <a:solidFill>
                  <a:srgbClr val="FFFF00"/>
                </a:solidFill>
                <a:latin typeface="Comic Sans MS" panose="030F0702030302020204" pitchFamily="66" charset="0"/>
                <a:ea typeface="黑体" panose="02010609060101010101" pitchFamily="49" charset="-122"/>
              </a:rPr>
              <a:t>sex-linked recessive</a:t>
            </a:r>
            <a:r>
              <a:rPr lang="zh-CN" altLang="en-US" dirty="0" smtClean="0">
                <a:solidFill>
                  <a:srgbClr val="FFFF00"/>
                </a:solidFill>
                <a:latin typeface="Comic Sans MS" panose="030F0702030302020204" pitchFamily="66" charset="0"/>
                <a:ea typeface="黑体" panose="02010609060101010101" pitchFamily="49" charset="-122"/>
              </a:rPr>
              <a:t>，</a:t>
            </a:r>
            <a:r>
              <a:rPr lang="en-US" altLang="zh-CN" dirty="0" smtClean="0">
                <a:solidFill>
                  <a:srgbClr val="FFFF00"/>
                </a:solidFill>
                <a:latin typeface="Comic Sans MS" panose="030F0702030302020204" pitchFamily="66" charset="0"/>
                <a:ea typeface="黑体" panose="02010609060101010101" pitchFamily="49" charset="-122"/>
              </a:rPr>
              <a:t>XR</a:t>
            </a:r>
            <a:r>
              <a:rPr lang="zh-CN" altLang="en-US" dirty="0" smtClean="0">
                <a:solidFill>
                  <a:srgbClr val="FFFF00"/>
                </a:solidFill>
                <a:latin typeface="Comic Sans MS" panose="030F0702030302020204" pitchFamily="66" charset="0"/>
                <a:ea typeface="黑体" panose="02010609060101010101" pitchFamily="49" charset="-122"/>
              </a:rPr>
              <a:t>）</a:t>
            </a:r>
            <a:endParaRPr lang="zh-CN" altLang="en-US" dirty="0" smtClean="0">
              <a:latin typeface="Comic Sans MS" panose="030F0702030302020204" pitchFamily="66" charset="0"/>
              <a:ea typeface="黑体" panose="02010609060101010101" pitchFamily="49" charset="-122"/>
            </a:endParaRPr>
          </a:p>
          <a:p>
            <a:pPr marL="0" indent="0">
              <a:lnSpc>
                <a:spcPct val="120000"/>
              </a:lnSpc>
              <a:buFontTx/>
              <a:buNone/>
            </a:pPr>
            <a:r>
              <a:rPr lang="zh-CN" altLang="en-US" dirty="0" smtClean="0">
                <a:latin typeface="宋体" panose="02010600030101010101" pitchFamily="2" charset="-122"/>
              </a:rPr>
              <a:t>    </a:t>
            </a:r>
            <a:endParaRPr lang="en-US" altLang="zh-CN" dirty="0" smtClean="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538" y="1143000"/>
            <a:ext cx="9034462"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Rectangle 2"/>
          <p:cNvSpPr>
            <a:spLocks noGrp="1" noChangeArrowheads="1"/>
          </p:cNvSpPr>
          <p:nvPr>
            <p:ph type="body" idx="1"/>
          </p:nvPr>
        </p:nvSpPr>
        <p:spPr>
          <a:xfrm>
            <a:off x="228600" y="685800"/>
            <a:ext cx="8915400" cy="4343400"/>
          </a:xfrm>
        </p:spPr>
        <p:txBody>
          <a:bodyPr/>
          <a:lstStyle/>
          <a:p>
            <a:pPr algn="just">
              <a:lnSpc>
                <a:spcPct val="90000"/>
              </a:lnSpc>
              <a:buFontTx/>
              <a:buNone/>
              <a:defRPr/>
            </a:pPr>
            <a:endParaRPr lang="zh-CN" altLang="en-US" sz="2800" b="1" dirty="0" smtClean="0">
              <a:solidFill>
                <a:srgbClr val="FFFF00"/>
              </a:solidFill>
              <a:ea typeface="黑体" panose="02010609060101010101" pitchFamily="49" charset="-122"/>
            </a:endParaRPr>
          </a:p>
          <a:p>
            <a:pPr>
              <a:lnSpc>
                <a:spcPct val="110000"/>
              </a:lnSpc>
              <a:buFontTx/>
              <a:buNone/>
              <a:defRPr/>
            </a:pPr>
            <a:r>
              <a:rPr lang="en-US" altLang="zh-CN" sz="2400" b="1" dirty="0" smtClean="0">
                <a:latin typeface="Times New Roman" panose="02020603050405020304" pitchFamily="18" charset="0"/>
              </a:rPr>
              <a:t>  </a:t>
            </a:r>
            <a:r>
              <a:rPr lang="zh-CN" altLang="en-US" sz="2400" dirty="0" smtClean="0">
                <a:solidFill>
                  <a:srgbClr val="FFFF00"/>
                </a:solidFill>
                <a:latin typeface="Comic Sans MS" panose="030F0702030302020204" pitchFamily="66" charset="0"/>
                <a:ea typeface="黑体" panose="02010609060101010101" pitchFamily="49" charset="-122"/>
              </a:rPr>
              <a:t> ①</a:t>
            </a:r>
            <a:r>
              <a:rPr lang="en-US" altLang="zh-CN" sz="2400" dirty="0" smtClean="0">
                <a:solidFill>
                  <a:srgbClr val="FFFF00"/>
                </a:solidFill>
                <a:latin typeface="Comic Sans MS" panose="030F0702030302020204" pitchFamily="66" charset="0"/>
                <a:ea typeface="黑体" panose="02010609060101010101" pitchFamily="49" charset="-122"/>
              </a:rPr>
              <a:t>X-</a:t>
            </a:r>
            <a:r>
              <a:rPr lang="zh-CN" altLang="en-US" sz="2400" dirty="0" smtClean="0">
                <a:solidFill>
                  <a:srgbClr val="FFFF00"/>
                </a:solidFill>
                <a:latin typeface="Comic Sans MS" panose="030F0702030302020204" pitchFamily="66" charset="0"/>
                <a:ea typeface="黑体" panose="02010609060101010101" pitchFamily="49" charset="-122"/>
              </a:rPr>
              <a:t>连锁隐性遗传（</a:t>
            </a:r>
            <a:r>
              <a:rPr lang="en-US" altLang="zh-CN" sz="2400" dirty="0" smtClean="0">
                <a:solidFill>
                  <a:srgbClr val="FFFF00"/>
                </a:solidFill>
                <a:latin typeface="Comic Sans MS" panose="030F0702030302020204" pitchFamily="66" charset="0"/>
                <a:ea typeface="黑体" panose="02010609060101010101" pitchFamily="49" charset="-122"/>
              </a:rPr>
              <a:t>sex-Linked recessive </a:t>
            </a:r>
            <a:r>
              <a:rPr lang="en-US" altLang="zh-CN" sz="2400" dirty="0" err="1" smtClean="0">
                <a:solidFill>
                  <a:srgbClr val="FFFF00"/>
                </a:solidFill>
                <a:latin typeface="Comic Sans MS" panose="030F0702030302020204" pitchFamily="66" charset="0"/>
                <a:ea typeface="黑体" panose="02010609060101010101" pitchFamily="49" charset="-122"/>
              </a:rPr>
              <a:t>inheritance,XR</a:t>
            </a:r>
            <a:r>
              <a:rPr lang="en-US" altLang="zh-CN" sz="2400" dirty="0" smtClean="0">
                <a:solidFill>
                  <a:srgbClr val="FFFF00"/>
                </a:solidFill>
                <a:latin typeface="Comic Sans MS" panose="030F0702030302020204" pitchFamily="66" charset="0"/>
                <a:ea typeface="黑体" panose="02010609060101010101" pitchFamily="49" charset="-122"/>
              </a:rPr>
              <a:t>）</a:t>
            </a:r>
            <a:endParaRPr lang="en-US" altLang="zh-CN" sz="2400" dirty="0" smtClean="0">
              <a:latin typeface="Comic Sans MS" panose="030F0702030302020204" pitchFamily="66" charset="0"/>
              <a:ea typeface="黑体" panose="02010609060101010101" pitchFamily="49" charset="-122"/>
            </a:endParaRPr>
          </a:p>
          <a:p>
            <a:pPr>
              <a:lnSpc>
                <a:spcPct val="125000"/>
              </a:lnSpc>
              <a:spcBef>
                <a:spcPct val="0"/>
              </a:spcBef>
              <a:buClr>
                <a:schemeClr val="bg1"/>
              </a:buClr>
              <a:buFontTx/>
              <a:buNone/>
              <a:defRPr/>
            </a:pPr>
            <a:r>
              <a:rPr lang="zh-CN" altLang="en-US" sz="2400" dirty="0" smtClean="0">
                <a:latin typeface="Comic Sans MS" panose="030F0702030302020204" pitchFamily="66" charset="0"/>
                <a:ea typeface="黑体" panose="02010609060101010101" pitchFamily="49" charset="-122"/>
              </a:rPr>
              <a:t>          例如：血友病（</a:t>
            </a:r>
            <a:r>
              <a:rPr lang="en-US" altLang="zh-CN" sz="2400" dirty="0" smtClean="0">
                <a:solidFill>
                  <a:srgbClr val="FFFF00"/>
                </a:solidFill>
                <a:latin typeface="Comic Sans MS" panose="030F0702030302020204" pitchFamily="66" charset="0"/>
                <a:ea typeface="黑体" panose="02010609060101010101" pitchFamily="49" charset="-122"/>
              </a:rPr>
              <a:t>hemophilia</a:t>
            </a:r>
            <a:r>
              <a:rPr lang="zh-CN" altLang="en-US" sz="2400" dirty="0" smtClean="0">
                <a:solidFill>
                  <a:srgbClr val="FFFF00"/>
                </a:solidFill>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遗传性出血性疾病，血液中缺乏凝血因子</a:t>
            </a:r>
            <a:r>
              <a:rPr lang="en-US" altLang="zh-CN" sz="2400" dirty="0" smtClean="0">
                <a:latin typeface="Comic Sans MS" panose="030F0702030302020204" pitchFamily="66" charset="0"/>
                <a:ea typeface="黑体" panose="02010609060101010101" pitchFamily="49" charset="-122"/>
              </a:rPr>
              <a:t>Ⅷ</a:t>
            </a:r>
            <a:r>
              <a:rPr lang="zh-CN" altLang="en-US" sz="2400" dirty="0" smtClean="0">
                <a:latin typeface="Comic Sans MS" panose="030F0702030302020204" pitchFamily="66" charset="0"/>
                <a:ea typeface="黑体" panose="02010609060101010101" pitchFamily="49" charset="-122"/>
              </a:rPr>
              <a:t>和</a:t>
            </a:r>
            <a:r>
              <a:rPr lang="en-US" altLang="zh-CN" sz="2400" dirty="0" smtClean="0">
                <a:latin typeface="Comic Sans MS" panose="030F0702030302020204" pitchFamily="66" charset="0"/>
                <a:ea typeface="黑体" panose="02010609060101010101" pitchFamily="49" charset="-122"/>
              </a:rPr>
              <a:t>Ⅸ</a:t>
            </a:r>
            <a:r>
              <a:rPr lang="zh-CN" altLang="en-US" sz="2400" dirty="0" smtClean="0">
                <a:latin typeface="Comic Sans MS" panose="030F0702030302020204" pitchFamily="66" charset="0"/>
                <a:ea typeface="黑体" panose="02010609060101010101" pitchFamily="49" charset="-122"/>
              </a:rPr>
              <a:t>，破坏人体的内源性凝血过程，引起严重出血，甚至危及生命。</a:t>
            </a:r>
            <a:endParaRPr lang="en-US" altLang="zh-CN" sz="2400" dirty="0" smtClean="0">
              <a:latin typeface="Comic Sans MS" panose="030F0702030302020204" pitchFamily="66" charset="0"/>
              <a:ea typeface="黑体" panose="02010609060101010101" pitchFamily="49" charset="-122"/>
            </a:endParaRPr>
          </a:p>
          <a:p>
            <a:pPr marL="0" indent="0">
              <a:lnSpc>
                <a:spcPct val="145000"/>
              </a:lnSpc>
              <a:spcBef>
                <a:spcPct val="0"/>
              </a:spcBef>
              <a:buClr>
                <a:schemeClr val="bg1"/>
              </a:buClr>
              <a:buFontTx/>
              <a:buNone/>
              <a:defRPr/>
            </a:pPr>
            <a:r>
              <a:rPr lang="zh-CN" altLang="en-US" sz="2400" dirty="0" smtClean="0">
                <a:latin typeface="Comic Sans MS" panose="030F0702030302020204" pitchFamily="66" charset="0"/>
                <a:ea typeface="黑体" panose="02010609060101010101" pitchFamily="49" charset="-122"/>
              </a:rPr>
              <a:t>      缺乏：  </a:t>
            </a:r>
          </a:p>
          <a:p>
            <a:pPr marL="0" indent="0">
              <a:lnSpc>
                <a:spcPct val="145000"/>
              </a:lnSpc>
              <a:spcBef>
                <a:spcPct val="0"/>
              </a:spcBef>
              <a:buClr>
                <a:schemeClr val="bg1"/>
              </a:buClr>
              <a:buFontTx/>
              <a:buNone/>
              <a:defRPr/>
            </a:pPr>
            <a:r>
              <a:rPr lang="zh-CN" altLang="en-US" sz="2400" dirty="0" smtClean="0">
                <a:latin typeface="Comic Sans MS" panose="030F0702030302020204" pitchFamily="66" charset="0"/>
                <a:ea typeface="黑体" panose="02010609060101010101" pitchFamily="49" charset="-122"/>
              </a:rPr>
              <a:t>      凝血因子Ⅷ      血友病</a:t>
            </a:r>
            <a:r>
              <a:rPr lang="en-US" altLang="zh-CN" sz="2400" dirty="0" smtClean="0">
                <a:latin typeface="Comic Sans MS" panose="030F0702030302020204" pitchFamily="66" charset="0"/>
                <a:ea typeface="黑体" panose="02010609060101010101" pitchFamily="49" charset="-122"/>
              </a:rPr>
              <a:t>A     </a:t>
            </a:r>
            <a:r>
              <a:rPr lang="zh-CN" altLang="en-US" sz="2400" dirty="0" smtClean="0">
                <a:latin typeface="Comic Sans MS" panose="030F0702030302020204" pitchFamily="66" charset="0"/>
                <a:ea typeface="黑体" panose="02010609060101010101" pitchFamily="49" charset="-122"/>
              </a:rPr>
              <a:t>约占血友病的85%</a:t>
            </a:r>
          </a:p>
          <a:p>
            <a:pPr marL="0" indent="0">
              <a:lnSpc>
                <a:spcPct val="145000"/>
              </a:lnSpc>
              <a:spcBef>
                <a:spcPct val="0"/>
              </a:spcBef>
              <a:buClr>
                <a:schemeClr val="bg1"/>
              </a:buClr>
              <a:buFontTx/>
              <a:buNone/>
              <a:defRPr/>
            </a:pPr>
            <a:r>
              <a:rPr lang="zh-CN" altLang="en-US" sz="2400" dirty="0" smtClean="0">
                <a:latin typeface="Comic Sans MS" panose="030F0702030302020204" pitchFamily="66" charset="0"/>
                <a:ea typeface="黑体" panose="02010609060101010101" pitchFamily="49" charset="-122"/>
              </a:rPr>
              <a:t>      凝血因子Ⅸ      血友病</a:t>
            </a:r>
            <a:r>
              <a:rPr lang="en-US" altLang="zh-CN" sz="2400" dirty="0" smtClean="0">
                <a:latin typeface="Comic Sans MS" panose="030F0702030302020204" pitchFamily="66" charset="0"/>
                <a:ea typeface="黑体" panose="02010609060101010101" pitchFamily="49" charset="-122"/>
              </a:rPr>
              <a:t>B</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0" y="228600"/>
            <a:ext cx="9144000" cy="4800600"/>
          </a:xfrm>
        </p:spPr>
        <p:txBody>
          <a:bodyPr/>
          <a:lstStyle/>
          <a:p>
            <a:pPr algn="just">
              <a:buFontTx/>
              <a:buNone/>
            </a:pPr>
            <a:r>
              <a:rPr lang="zh-CN" altLang="en-US" sz="2400" b="1" dirty="0" smtClean="0">
                <a:latin typeface="Times New Roman" panose="02020603050405020304" pitchFamily="18" charset="0"/>
              </a:rPr>
              <a:t>                             </a:t>
            </a:r>
            <a:endParaRPr lang="zh-CN" altLang="en-US" sz="2400" b="1" dirty="0" smtClean="0"/>
          </a:p>
          <a:p>
            <a:pPr algn="just">
              <a:buFontTx/>
              <a:buNone/>
            </a:pPr>
            <a:r>
              <a:rPr lang="zh-CN" altLang="en-US" sz="2400" b="1" dirty="0" smtClean="0"/>
              <a:t> </a:t>
            </a:r>
          </a:p>
          <a:p>
            <a:pPr algn="just">
              <a:buFontTx/>
              <a:buNone/>
            </a:pPr>
            <a:r>
              <a:rPr lang="zh-CN" altLang="en-US" sz="2400" b="1" dirty="0" smtClean="0"/>
              <a:t>                                                                              </a:t>
            </a:r>
            <a:r>
              <a:rPr lang="en-US" altLang="zh-CN" sz="2400" b="1" dirty="0" err="1" smtClean="0"/>
              <a:t>X</a:t>
            </a:r>
            <a:r>
              <a:rPr lang="en-US" altLang="zh-CN" sz="2400" b="1" baseline="30000" dirty="0" err="1" smtClean="0"/>
              <a:t>h</a:t>
            </a:r>
            <a:r>
              <a:rPr lang="en-US" altLang="zh-CN" sz="2400" b="1" dirty="0" err="1" smtClean="0"/>
              <a:t>Y</a:t>
            </a:r>
            <a:r>
              <a:rPr lang="en-US" altLang="zh-CN" sz="2400" b="1" dirty="0" smtClean="0"/>
              <a:t>     </a:t>
            </a:r>
            <a:r>
              <a:rPr lang="en-US" altLang="zh-CN" sz="2400" b="1" dirty="0" smtClean="0">
                <a:latin typeface="Times New Roman" panose="02020603050405020304" pitchFamily="18" charset="0"/>
              </a:rPr>
              <a:t>×</a:t>
            </a:r>
            <a:r>
              <a:rPr lang="en-US" altLang="zh-CN" sz="2400" b="1" dirty="0" smtClean="0"/>
              <a:t>  X</a:t>
            </a:r>
            <a:r>
              <a:rPr lang="en-US" altLang="zh-CN" sz="2400" b="1" baseline="30000" dirty="0" smtClean="0">
                <a:latin typeface="Times New Roman" panose="02020603050405020304" pitchFamily="18" charset="0"/>
              </a:rPr>
              <a:t>＋</a:t>
            </a:r>
            <a:r>
              <a:rPr lang="en-US" altLang="zh-CN" sz="2400" b="1" dirty="0" smtClean="0"/>
              <a:t>X</a:t>
            </a:r>
            <a:r>
              <a:rPr lang="en-US" altLang="zh-CN" sz="2400" b="1" baseline="30000" dirty="0" smtClean="0">
                <a:latin typeface="Times New Roman" panose="02020603050405020304" pitchFamily="18" charset="0"/>
              </a:rPr>
              <a:t>＋</a:t>
            </a:r>
            <a:endParaRPr lang="en-US" altLang="zh-CN" sz="2400" b="1" dirty="0" smtClean="0"/>
          </a:p>
          <a:p>
            <a:pPr algn="just">
              <a:buFontTx/>
              <a:buNone/>
            </a:pPr>
            <a:r>
              <a:rPr lang="en-US" altLang="zh-CN" sz="2400" b="1" dirty="0" smtClean="0"/>
              <a:t>  </a:t>
            </a:r>
          </a:p>
          <a:p>
            <a:pPr algn="just">
              <a:buFontTx/>
              <a:buNone/>
            </a:pPr>
            <a:r>
              <a:rPr lang="en-US" altLang="zh-CN" sz="2400" b="1" dirty="0" smtClean="0"/>
              <a:t>                                                                                </a:t>
            </a:r>
            <a:r>
              <a:rPr lang="en-US" altLang="zh-CN" sz="2400" b="1" dirty="0" err="1" smtClean="0"/>
              <a:t>X</a:t>
            </a:r>
            <a:r>
              <a:rPr lang="en-US" altLang="zh-CN" sz="2400" b="1" baseline="30000" dirty="0" err="1" smtClean="0">
                <a:latin typeface="Times New Roman" panose="02020603050405020304" pitchFamily="18" charset="0"/>
              </a:rPr>
              <a:t>＋</a:t>
            </a:r>
            <a:r>
              <a:rPr lang="en-US" altLang="zh-CN" sz="2400" b="1" dirty="0" err="1" smtClean="0"/>
              <a:t>X</a:t>
            </a:r>
            <a:r>
              <a:rPr lang="en-US" altLang="zh-CN" sz="2400" b="1" baseline="30000" dirty="0" err="1" smtClean="0"/>
              <a:t>h</a:t>
            </a:r>
            <a:r>
              <a:rPr lang="en-US" altLang="zh-CN" sz="2400" b="1" baseline="30000" dirty="0" smtClean="0"/>
              <a:t>     </a:t>
            </a:r>
            <a:r>
              <a:rPr lang="en-US" altLang="zh-CN" sz="2400" b="1" dirty="0" smtClean="0"/>
              <a:t>X</a:t>
            </a:r>
            <a:r>
              <a:rPr lang="en-US" altLang="zh-CN" sz="2400" b="1" baseline="30000" dirty="0" smtClean="0"/>
              <a:t>+</a:t>
            </a:r>
            <a:r>
              <a:rPr lang="en-US" altLang="zh-CN" sz="2400" b="1" dirty="0" smtClean="0"/>
              <a:t>Y</a:t>
            </a:r>
          </a:p>
          <a:p>
            <a:pPr algn="just">
              <a:buFontTx/>
              <a:buNone/>
            </a:pPr>
            <a:r>
              <a:rPr lang="en-US" altLang="zh-CN" sz="2400" b="1" dirty="0" smtClean="0"/>
              <a:t> </a:t>
            </a:r>
          </a:p>
          <a:p>
            <a:pPr algn="just">
              <a:buFontTx/>
              <a:buNone/>
            </a:pPr>
            <a:r>
              <a:rPr lang="en-US" altLang="zh-CN" sz="2400" b="1" dirty="0" smtClean="0"/>
              <a:t>   </a:t>
            </a:r>
            <a:r>
              <a:rPr lang="zh-CN" altLang="en-US" sz="2000" b="1" dirty="0" smtClean="0">
                <a:latin typeface="Times New Roman" panose="02020603050405020304" pitchFamily="18" charset="0"/>
              </a:rPr>
              <a:t>血友病患者（男）与正常女人结婚时，子女的表型都正常，但女儿是血友病基</a:t>
            </a:r>
          </a:p>
          <a:p>
            <a:pPr algn="just">
              <a:buFontTx/>
              <a:buNone/>
            </a:pPr>
            <a:r>
              <a:rPr lang="zh-CN" altLang="en-US" sz="2000" b="1" dirty="0" smtClean="0">
                <a:latin typeface="Times New Roman" panose="02020603050405020304" pitchFamily="18" charset="0"/>
              </a:rPr>
              <a:t>因的携带者。</a:t>
            </a:r>
            <a:endParaRPr lang="zh-CN" altLang="en-US" sz="2000" b="1" dirty="0" smtClean="0"/>
          </a:p>
          <a:p>
            <a:pPr algn="just">
              <a:buFontTx/>
              <a:buNone/>
            </a:pPr>
            <a:r>
              <a:rPr lang="zh-CN" altLang="en-US" sz="2400" b="1" dirty="0" smtClean="0">
                <a:latin typeface="Times New Roman" panose="02020603050405020304" pitchFamily="18" charset="0"/>
              </a:rPr>
              <a:t>     </a:t>
            </a:r>
            <a:endParaRPr lang="zh-CN" altLang="en-US" sz="2400" b="1" dirty="0" smtClean="0"/>
          </a:p>
        </p:txBody>
      </p:sp>
      <p:sp>
        <p:nvSpPr>
          <p:cNvPr id="25603" name="Line 3"/>
          <p:cNvSpPr>
            <a:spLocks noChangeShapeType="1"/>
          </p:cNvSpPr>
          <p:nvPr/>
        </p:nvSpPr>
        <p:spPr bwMode="auto">
          <a:xfrm>
            <a:off x="7731125" y="1458913"/>
            <a:ext cx="0" cy="457200"/>
          </a:xfrm>
          <a:prstGeom prst="line">
            <a:avLst/>
          </a:prstGeom>
          <a:noFill/>
          <a:ln w="28575">
            <a:solidFill>
              <a:schemeClr val="tx1"/>
            </a:solidFill>
            <a:round/>
            <a:tailEnd type="triangle" w="med" len="med"/>
          </a:ln>
        </p:spPr>
        <p:txBody>
          <a:bodyPr wrap="none"/>
          <a:lstStyle/>
          <a:p>
            <a:endParaRPr lang="zh-CN" altLang="en-US"/>
          </a:p>
        </p:txBody>
      </p:sp>
      <p:sp>
        <p:nvSpPr>
          <p:cNvPr id="25604" name="Oval 4"/>
          <p:cNvSpPr>
            <a:spLocks noChangeArrowheads="1"/>
          </p:cNvSpPr>
          <p:nvPr/>
        </p:nvSpPr>
        <p:spPr bwMode="auto">
          <a:xfrm>
            <a:off x="4876800" y="533400"/>
            <a:ext cx="228600" cy="228600"/>
          </a:xfrm>
          <a:prstGeom prst="ellipse">
            <a:avLst/>
          </a:prstGeom>
          <a:noFill/>
          <a:ln w="9525">
            <a:solidFill>
              <a:schemeClr val="tx1"/>
            </a:solidFill>
            <a:round/>
          </a:ln>
        </p:spPr>
        <p:txBody>
          <a:bodyPr wrap="none" anchor="ctr"/>
          <a:lstStyle/>
          <a:p>
            <a:endParaRPr lang="zh-CN" altLang="en-US"/>
          </a:p>
        </p:txBody>
      </p:sp>
      <p:sp>
        <p:nvSpPr>
          <p:cNvPr id="25605" name="Rectangle 5"/>
          <p:cNvSpPr>
            <a:spLocks noChangeArrowheads="1"/>
          </p:cNvSpPr>
          <p:nvPr/>
        </p:nvSpPr>
        <p:spPr bwMode="auto">
          <a:xfrm>
            <a:off x="6172200" y="533400"/>
            <a:ext cx="228600" cy="228600"/>
          </a:xfrm>
          <a:prstGeom prst="rect">
            <a:avLst/>
          </a:prstGeom>
          <a:noFill/>
          <a:ln w="9525">
            <a:solidFill>
              <a:schemeClr val="tx1"/>
            </a:solidFill>
            <a:miter lim="800000"/>
          </a:ln>
        </p:spPr>
        <p:txBody>
          <a:bodyPr wrap="none" anchor="ctr"/>
          <a:lstStyle/>
          <a:p>
            <a:endParaRPr lang="zh-CN" altLang="en-US"/>
          </a:p>
        </p:txBody>
      </p:sp>
      <p:sp>
        <p:nvSpPr>
          <p:cNvPr id="25606" name="Oval 6"/>
          <p:cNvSpPr>
            <a:spLocks noChangeArrowheads="1"/>
          </p:cNvSpPr>
          <p:nvPr/>
        </p:nvSpPr>
        <p:spPr bwMode="auto">
          <a:xfrm>
            <a:off x="3352800" y="1219200"/>
            <a:ext cx="228600" cy="228600"/>
          </a:xfrm>
          <a:prstGeom prst="ellipse">
            <a:avLst/>
          </a:prstGeom>
          <a:noFill/>
          <a:ln w="9525">
            <a:solidFill>
              <a:schemeClr val="tx1"/>
            </a:solidFill>
            <a:round/>
          </a:ln>
        </p:spPr>
        <p:txBody>
          <a:bodyPr wrap="none" anchor="ctr"/>
          <a:lstStyle/>
          <a:p>
            <a:pPr algn="ctr" eaLnBrk="1" hangingPunct="1"/>
            <a:endParaRPr kumimoji="1" lang="zh-CN" altLang="en-US" sz="2400">
              <a:latin typeface="Times New Roman" panose="02020603050405020304" pitchFamily="18" charset="0"/>
            </a:endParaRPr>
          </a:p>
        </p:txBody>
      </p:sp>
      <p:sp>
        <p:nvSpPr>
          <p:cNvPr id="25607" name="Rectangle 7"/>
          <p:cNvSpPr>
            <a:spLocks noChangeArrowheads="1"/>
          </p:cNvSpPr>
          <p:nvPr/>
        </p:nvSpPr>
        <p:spPr bwMode="auto">
          <a:xfrm>
            <a:off x="4876800" y="1143000"/>
            <a:ext cx="228600" cy="228600"/>
          </a:xfrm>
          <a:prstGeom prst="rect">
            <a:avLst/>
          </a:prstGeom>
          <a:solidFill>
            <a:schemeClr val="accent1"/>
          </a:solidFill>
          <a:ln w="9525">
            <a:solidFill>
              <a:schemeClr val="tx1"/>
            </a:solidFill>
            <a:miter lim="800000"/>
          </a:ln>
        </p:spPr>
        <p:txBody>
          <a:bodyPr wrap="none" anchor="ctr"/>
          <a:lstStyle/>
          <a:p>
            <a:endParaRPr lang="zh-CN" altLang="en-US"/>
          </a:p>
        </p:txBody>
      </p:sp>
      <p:sp>
        <p:nvSpPr>
          <p:cNvPr id="25608" name="Oval 8"/>
          <p:cNvSpPr>
            <a:spLocks noChangeArrowheads="1"/>
          </p:cNvSpPr>
          <p:nvPr/>
        </p:nvSpPr>
        <p:spPr bwMode="auto">
          <a:xfrm>
            <a:off x="5257800" y="1143000"/>
            <a:ext cx="304800" cy="228600"/>
          </a:xfrm>
          <a:prstGeom prst="ellipse">
            <a:avLst/>
          </a:prstGeom>
          <a:noFill/>
          <a:ln w="9525">
            <a:solidFill>
              <a:schemeClr val="tx1"/>
            </a:solidFill>
            <a:round/>
          </a:ln>
        </p:spPr>
        <p:txBody>
          <a:bodyPr wrap="none" anchor="ctr"/>
          <a:lstStyle/>
          <a:p>
            <a:endParaRPr lang="zh-CN" altLang="en-US"/>
          </a:p>
        </p:txBody>
      </p:sp>
      <p:sp>
        <p:nvSpPr>
          <p:cNvPr id="25609" name="Rectangle 9"/>
          <p:cNvSpPr>
            <a:spLocks noChangeArrowheads="1"/>
          </p:cNvSpPr>
          <p:nvPr/>
        </p:nvSpPr>
        <p:spPr bwMode="auto">
          <a:xfrm>
            <a:off x="6172200" y="1066800"/>
            <a:ext cx="228600" cy="228600"/>
          </a:xfrm>
          <a:prstGeom prst="rect">
            <a:avLst/>
          </a:prstGeom>
          <a:solidFill>
            <a:schemeClr val="accent1"/>
          </a:solidFill>
          <a:ln w="9525">
            <a:solidFill>
              <a:schemeClr val="tx1"/>
            </a:solidFill>
            <a:miter lim="800000"/>
          </a:ln>
        </p:spPr>
        <p:txBody>
          <a:bodyPr wrap="none" anchor="ctr"/>
          <a:lstStyle/>
          <a:p>
            <a:endParaRPr lang="zh-CN" altLang="en-US"/>
          </a:p>
        </p:txBody>
      </p:sp>
      <p:sp>
        <p:nvSpPr>
          <p:cNvPr id="25610" name="Oval 10"/>
          <p:cNvSpPr>
            <a:spLocks noChangeArrowheads="1"/>
          </p:cNvSpPr>
          <p:nvPr/>
        </p:nvSpPr>
        <p:spPr bwMode="auto">
          <a:xfrm>
            <a:off x="3505200" y="1752600"/>
            <a:ext cx="228600" cy="304800"/>
          </a:xfrm>
          <a:prstGeom prst="ellipse">
            <a:avLst/>
          </a:prstGeom>
          <a:noFill/>
          <a:ln w="9525">
            <a:solidFill>
              <a:schemeClr val="tx1"/>
            </a:solidFill>
            <a:round/>
          </a:ln>
        </p:spPr>
        <p:txBody>
          <a:bodyPr wrap="none" anchor="ctr"/>
          <a:lstStyle/>
          <a:p>
            <a:endParaRPr lang="zh-CN" altLang="en-US"/>
          </a:p>
        </p:txBody>
      </p:sp>
      <p:sp>
        <p:nvSpPr>
          <p:cNvPr id="25611" name="Rectangle 11"/>
          <p:cNvSpPr>
            <a:spLocks noChangeArrowheads="1"/>
          </p:cNvSpPr>
          <p:nvPr/>
        </p:nvSpPr>
        <p:spPr bwMode="auto">
          <a:xfrm>
            <a:off x="4191000" y="1752600"/>
            <a:ext cx="228600" cy="228600"/>
          </a:xfrm>
          <a:prstGeom prst="rect">
            <a:avLst/>
          </a:prstGeom>
          <a:noFill/>
          <a:ln w="9525">
            <a:solidFill>
              <a:schemeClr val="tx1"/>
            </a:solidFill>
            <a:miter lim="800000"/>
          </a:ln>
        </p:spPr>
        <p:txBody>
          <a:bodyPr wrap="none" anchor="ctr"/>
          <a:lstStyle/>
          <a:p>
            <a:endParaRPr lang="zh-CN" altLang="en-US"/>
          </a:p>
        </p:txBody>
      </p:sp>
      <p:sp>
        <p:nvSpPr>
          <p:cNvPr id="25612" name="Rectangle 12"/>
          <p:cNvSpPr>
            <a:spLocks noChangeArrowheads="1"/>
          </p:cNvSpPr>
          <p:nvPr/>
        </p:nvSpPr>
        <p:spPr bwMode="auto">
          <a:xfrm>
            <a:off x="4724400" y="1752600"/>
            <a:ext cx="228600" cy="228600"/>
          </a:xfrm>
          <a:prstGeom prst="rect">
            <a:avLst/>
          </a:prstGeom>
          <a:noFill/>
          <a:ln w="9525">
            <a:solidFill>
              <a:schemeClr val="tx1"/>
            </a:solidFill>
            <a:miter lim="800000"/>
          </a:ln>
        </p:spPr>
        <p:txBody>
          <a:bodyPr wrap="none" anchor="ctr"/>
          <a:lstStyle/>
          <a:p>
            <a:endParaRPr lang="zh-CN" altLang="en-US"/>
          </a:p>
        </p:txBody>
      </p:sp>
      <p:sp>
        <p:nvSpPr>
          <p:cNvPr id="25613" name="Rectangle 13"/>
          <p:cNvSpPr>
            <a:spLocks noChangeArrowheads="1"/>
          </p:cNvSpPr>
          <p:nvPr/>
        </p:nvSpPr>
        <p:spPr bwMode="auto">
          <a:xfrm>
            <a:off x="5105400" y="1600200"/>
            <a:ext cx="228600" cy="228600"/>
          </a:xfrm>
          <a:prstGeom prst="rect">
            <a:avLst/>
          </a:prstGeom>
          <a:noFill/>
          <a:ln w="9525">
            <a:solidFill>
              <a:schemeClr val="tx1"/>
            </a:solidFill>
            <a:miter lim="800000"/>
          </a:ln>
        </p:spPr>
        <p:txBody>
          <a:bodyPr wrap="none" anchor="ctr"/>
          <a:lstStyle/>
          <a:p>
            <a:endParaRPr lang="zh-CN" altLang="en-US"/>
          </a:p>
        </p:txBody>
      </p:sp>
      <p:sp>
        <p:nvSpPr>
          <p:cNvPr id="25614" name="Oval 14"/>
          <p:cNvSpPr>
            <a:spLocks noChangeArrowheads="1"/>
          </p:cNvSpPr>
          <p:nvPr/>
        </p:nvSpPr>
        <p:spPr bwMode="auto">
          <a:xfrm>
            <a:off x="5715000" y="1600200"/>
            <a:ext cx="304800" cy="304800"/>
          </a:xfrm>
          <a:prstGeom prst="ellipse">
            <a:avLst/>
          </a:prstGeom>
          <a:noFill/>
          <a:ln w="9525">
            <a:solidFill>
              <a:schemeClr val="tx1"/>
            </a:solidFill>
            <a:round/>
          </a:ln>
        </p:spPr>
        <p:txBody>
          <a:bodyPr wrap="none" anchor="ctr"/>
          <a:lstStyle/>
          <a:p>
            <a:endParaRPr lang="zh-CN" altLang="en-US"/>
          </a:p>
        </p:txBody>
      </p:sp>
      <p:sp>
        <p:nvSpPr>
          <p:cNvPr id="25615" name="Oval 15"/>
          <p:cNvSpPr>
            <a:spLocks noChangeArrowheads="1"/>
          </p:cNvSpPr>
          <p:nvPr/>
        </p:nvSpPr>
        <p:spPr bwMode="auto">
          <a:xfrm>
            <a:off x="6400800" y="1600200"/>
            <a:ext cx="304800" cy="304800"/>
          </a:xfrm>
          <a:prstGeom prst="ellipse">
            <a:avLst/>
          </a:prstGeom>
          <a:noFill/>
          <a:ln w="9525">
            <a:solidFill>
              <a:schemeClr val="tx1"/>
            </a:solidFill>
            <a:round/>
          </a:ln>
        </p:spPr>
        <p:txBody>
          <a:bodyPr wrap="none" anchor="ctr"/>
          <a:lstStyle/>
          <a:p>
            <a:endParaRPr lang="zh-CN" altLang="en-US"/>
          </a:p>
        </p:txBody>
      </p:sp>
      <p:sp>
        <p:nvSpPr>
          <p:cNvPr id="25616" name="Rectangle 16"/>
          <p:cNvSpPr>
            <a:spLocks noChangeArrowheads="1"/>
          </p:cNvSpPr>
          <p:nvPr/>
        </p:nvSpPr>
        <p:spPr bwMode="auto">
          <a:xfrm>
            <a:off x="3352800" y="2362200"/>
            <a:ext cx="228600" cy="228600"/>
          </a:xfrm>
          <a:prstGeom prst="rect">
            <a:avLst/>
          </a:prstGeom>
          <a:solidFill>
            <a:schemeClr val="accent1"/>
          </a:solidFill>
          <a:ln w="9525">
            <a:solidFill>
              <a:schemeClr val="tx1"/>
            </a:solidFill>
            <a:miter lim="800000"/>
          </a:ln>
        </p:spPr>
        <p:txBody>
          <a:bodyPr wrap="none" anchor="ctr"/>
          <a:lstStyle/>
          <a:p>
            <a:endParaRPr lang="zh-CN" altLang="en-US"/>
          </a:p>
        </p:txBody>
      </p:sp>
      <p:sp>
        <p:nvSpPr>
          <p:cNvPr id="25617" name="Rectangle 17"/>
          <p:cNvSpPr>
            <a:spLocks noChangeArrowheads="1"/>
          </p:cNvSpPr>
          <p:nvPr/>
        </p:nvSpPr>
        <p:spPr bwMode="auto">
          <a:xfrm>
            <a:off x="3886200" y="2362200"/>
            <a:ext cx="228600" cy="228600"/>
          </a:xfrm>
          <a:prstGeom prst="rect">
            <a:avLst/>
          </a:prstGeom>
          <a:noFill/>
          <a:ln w="9525">
            <a:solidFill>
              <a:schemeClr val="tx1"/>
            </a:solidFill>
            <a:miter lim="800000"/>
          </a:ln>
        </p:spPr>
        <p:txBody>
          <a:bodyPr wrap="none" anchor="ctr"/>
          <a:lstStyle/>
          <a:p>
            <a:endParaRPr lang="zh-CN" altLang="en-US"/>
          </a:p>
        </p:txBody>
      </p:sp>
      <p:sp>
        <p:nvSpPr>
          <p:cNvPr id="25618" name="Rectangle 18"/>
          <p:cNvSpPr>
            <a:spLocks noChangeArrowheads="1"/>
          </p:cNvSpPr>
          <p:nvPr/>
        </p:nvSpPr>
        <p:spPr bwMode="auto">
          <a:xfrm>
            <a:off x="4457700" y="2362200"/>
            <a:ext cx="228600" cy="228600"/>
          </a:xfrm>
          <a:prstGeom prst="rect">
            <a:avLst/>
          </a:prstGeom>
          <a:noFill/>
          <a:ln w="9525">
            <a:solidFill>
              <a:schemeClr val="tx1"/>
            </a:solidFill>
            <a:miter lim="800000"/>
          </a:ln>
        </p:spPr>
        <p:txBody>
          <a:bodyPr wrap="none" anchor="ctr"/>
          <a:lstStyle/>
          <a:p>
            <a:endParaRPr lang="zh-CN" altLang="en-US"/>
          </a:p>
        </p:txBody>
      </p:sp>
      <p:sp>
        <p:nvSpPr>
          <p:cNvPr id="25619" name="Line 19"/>
          <p:cNvSpPr>
            <a:spLocks noChangeShapeType="1"/>
          </p:cNvSpPr>
          <p:nvPr/>
        </p:nvSpPr>
        <p:spPr bwMode="auto">
          <a:xfrm>
            <a:off x="5105400" y="609600"/>
            <a:ext cx="1066800" cy="0"/>
          </a:xfrm>
          <a:prstGeom prst="line">
            <a:avLst/>
          </a:prstGeom>
          <a:noFill/>
          <a:ln w="9525">
            <a:solidFill>
              <a:schemeClr val="tx1"/>
            </a:solidFill>
            <a:round/>
          </a:ln>
        </p:spPr>
        <p:txBody>
          <a:bodyPr wrap="none"/>
          <a:lstStyle/>
          <a:p>
            <a:endParaRPr lang="zh-CN" altLang="en-US"/>
          </a:p>
        </p:txBody>
      </p:sp>
      <p:sp>
        <p:nvSpPr>
          <p:cNvPr id="25620" name="Line 20"/>
          <p:cNvSpPr>
            <a:spLocks noChangeShapeType="1"/>
          </p:cNvSpPr>
          <p:nvPr/>
        </p:nvSpPr>
        <p:spPr bwMode="auto">
          <a:xfrm>
            <a:off x="4953000" y="838200"/>
            <a:ext cx="1295400" cy="0"/>
          </a:xfrm>
          <a:prstGeom prst="line">
            <a:avLst/>
          </a:prstGeom>
          <a:noFill/>
          <a:ln w="9525">
            <a:solidFill>
              <a:schemeClr val="tx1"/>
            </a:solidFill>
            <a:round/>
          </a:ln>
        </p:spPr>
        <p:txBody>
          <a:bodyPr wrap="none"/>
          <a:lstStyle/>
          <a:p>
            <a:endParaRPr lang="zh-CN" altLang="en-US"/>
          </a:p>
        </p:txBody>
      </p:sp>
      <p:sp>
        <p:nvSpPr>
          <p:cNvPr id="25621" name="Line 21"/>
          <p:cNvSpPr>
            <a:spLocks noChangeShapeType="1"/>
          </p:cNvSpPr>
          <p:nvPr/>
        </p:nvSpPr>
        <p:spPr bwMode="auto">
          <a:xfrm>
            <a:off x="5562600" y="609600"/>
            <a:ext cx="0" cy="228600"/>
          </a:xfrm>
          <a:prstGeom prst="line">
            <a:avLst/>
          </a:prstGeom>
          <a:noFill/>
          <a:ln w="9525">
            <a:solidFill>
              <a:schemeClr val="tx1"/>
            </a:solidFill>
            <a:round/>
          </a:ln>
        </p:spPr>
        <p:txBody>
          <a:bodyPr wrap="none"/>
          <a:lstStyle/>
          <a:p>
            <a:endParaRPr lang="zh-CN" altLang="en-US"/>
          </a:p>
        </p:txBody>
      </p:sp>
      <p:sp>
        <p:nvSpPr>
          <p:cNvPr id="25622" name="Line 22"/>
          <p:cNvSpPr>
            <a:spLocks noChangeShapeType="1"/>
          </p:cNvSpPr>
          <p:nvPr/>
        </p:nvSpPr>
        <p:spPr bwMode="auto">
          <a:xfrm>
            <a:off x="4953000" y="838200"/>
            <a:ext cx="0" cy="304800"/>
          </a:xfrm>
          <a:prstGeom prst="line">
            <a:avLst/>
          </a:prstGeom>
          <a:noFill/>
          <a:ln w="9525">
            <a:solidFill>
              <a:schemeClr val="tx1"/>
            </a:solidFill>
            <a:round/>
          </a:ln>
        </p:spPr>
        <p:txBody>
          <a:bodyPr wrap="none"/>
          <a:lstStyle/>
          <a:p>
            <a:endParaRPr lang="zh-CN" altLang="en-US"/>
          </a:p>
        </p:txBody>
      </p:sp>
      <p:sp>
        <p:nvSpPr>
          <p:cNvPr id="25623" name="Line 23"/>
          <p:cNvSpPr>
            <a:spLocks noChangeShapeType="1"/>
          </p:cNvSpPr>
          <p:nvPr/>
        </p:nvSpPr>
        <p:spPr bwMode="auto">
          <a:xfrm>
            <a:off x="6248400" y="838200"/>
            <a:ext cx="0" cy="228600"/>
          </a:xfrm>
          <a:prstGeom prst="line">
            <a:avLst/>
          </a:prstGeom>
          <a:noFill/>
          <a:ln w="9525">
            <a:solidFill>
              <a:schemeClr val="tx1"/>
            </a:solidFill>
            <a:round/>
          </a:ln>
        </p:spPr>
        <p:txBody>
          <a:bodyPr wrap="none"/>
          <a:lstStyle/>
          <a:p>
            <a:endParaRPr lang="zh-CN" altLang="en-US"/>
          </a:p>
        </p:txBody>
      </p:sp>
      <p:sp>
        <p:nvSpPr>
          <p:cNvPr id="25624" name="Line 24"/>
          <p:cNvSpPr>
            <a:spLocks noChangeShapeType="1"/>
          </p:cNvSpPr>
          <p:nvPr/>
        </p:nvSpPr>
        <p:spPr bwMode="auto">
          <a:xfrm>
            <a:off x="5562600" y="1219200"/>
            <a:ext cx="609600" cy="0"/>
          </a:xfrm>
          <a:prstGeom prst="line">
            <a:avLst/>
          </a:prstGeom>
          <a:noFill/>
          <a:ln w="9525">
            <a:solidFill>
              <a:schemeClr val="tx1"/>
            </a:solidFill>
            <a:round/>
          </a:ln>
        </p:spPr>
        <p:txBody>
          <a:bodyPr wrap="none"/>
          <a:lstStyle/>
          <a:p>
            <a:endParaRPr lang="zh-CN" altLang="en-US"/>
          </a:p>
        </p:txBody>
      </p:sp>
      <p:sp>
        <p:nvSpPr>
          <p:cNvPr id="25625" name="Line 25"/>
          <p:cNvSpPr>
            <a:spLocks noChangeShapeType="1"/>
          </p:cNvSpPr>
          <p:nvPr/>
        </p:nvSpPr>
        <p:spPr bwMode="auto">
          <a:xfrm>
            <a:off x="5257800" y="1447800"/>
            <a:ext cx="1295400" cy="0"/>
          </a:xfrm>
          <a:prstGeom prst="line">
            <a:avLst/>
          </a:prstGeom>
          <a:noFill/>
          <a:ln w="9525">
            <a:solidFill>
              <a:schemeClr val="tx1"/>
            </a:solidFill>
            <a:round/>
          </a:ln>
        </p:spPr>
        <p:txBody>
          <a:bodyPr wrap="none"/>
          <a:lstStyle/>
          <a:p>
            <a:endParaRPr lang="zh-CN" altLang="en-US"/>
          </a:p>
        </p:txBody>
      </p:sp>
      <p:sp>
        <p:nvSpPr>
          <p:cNvPr id="25626" name="Line 26"/>
          <p:cNvSpPr>
            <a:spLocks noChangeShapeType="1"/>
          </p:cNvSpPr>
          <p:nvPr/>
        </p:nvSpPr>
        <p:spPr bwMode="auto">
          <a:xfrm>
            <a:off x="5257800" y="1447800"/>
            <a:ext cx="0" cy="152400"/>
          </a:xfrm>
          <a:prstGeom prst="line">
            <a:avLst/>
          </a:prstGeom>
          <a:noFill/>
          <a:ln w="9525">
            <a:solidFill>
              <a:schemeClr val="tx1"/>
            </a:solidFill>
            <a:round/>
          </a:ln>
        </p:spPr>
        <p:txBody>
          <a:bodyPr wrap="none"/>
          <a:lstStyle/>
          <a:p>
            <a:endParaRPr lang="zh-CN" altLang="en-US"/>
          </a:p>
        </p:txBody>
      </p:sp>
      <p:sp>
        <p:nvSpPr>
          <p:cNvPr id="25627" name="Line 27"/>
          <p:cNvSpPr>
            <a:spLocks noChangeShapeType="1"/>
          </p:cNvSpPr>
          <p:nvPr/>
        </p:nvSpPr>
        <p:spPr bwMode="auto">
          <a:xfrm flipH="1">
            <a:off x="5867400" y="1447800"/>
            <a:ext cx="0" cy="152400"/>
          </a:xfrm>
          <a:prstGeom prst="line">
            <a:avLst/>
          </a:prstGeom>
          <a:noFill/>
          <a:ln w="9525">
            <a:solidFill>
              <a:schemeClr val="tx1"/>
            </a:solidFill>
            <a:round/>
          </a:ln>
        </p:spPr>
        <p:txBody>
          <a:bodyPr wrap="none"/>
          <a:lstStyle/>
          <a:p>
            <a:endParaRPr lang="zh-CN" altLang="en-US"/>
          </a:p>
        </p:txBody>
      </p:sp>
      <p:sp>
        <p:nvSpPr>
          <p:cNvPr id="25628" name="Line 28"/>
          <p:cNvSpPr>
            <a:spLocks noChangeShapeType="1"/>
          </p:cNvSpPr>
          <p:nvPr/>
        </p:nvSpPr>
        <p:spPr bwMode="auto">
          <a:xfrm>
            <a:off x="6553200" y="1447800"/>
            <a:ext cx="0" cy="152400"/>
          </a:xfrm>
          <a:prstGeom prst="line">
            <a:avLst/>
          </a:prstGeom>
          <a:noFill/>
          <a:ln w="9525">
            <a:solidFill>
              <a:schemeClr val="tx1"/>
            </a:solidFill>
            <a:round/>
          </a:ln>
        </p:spPr>
        <p:txBody>
          <a:bodyPr wrap="none"/>
          <a:lstStyle/>
          <a:p>
            <a:endParaRPr lang="zh-CN" altLang="en-US"/>
          </a:p>
        </p:txBody>
      </p:sp>
      <p:sp>
        <p:nvSpPr>
          <p:cNvPr id="25629" name="Line 29"/>
          <p:cNvSpPr>
            <a:spLocks noChangeShapeType="1"/>
          </p:cNvSpPr>
          <p:nvPr/>
        </p:nvSpPr>
        <p:spPr bwMode="auto">
          <a:xfrm>
            <a:off x="5867400" y="1219200"/>
            <a:ext cx="0" cy="228600"/>
          </a:xfrm>
          <a:prstGeom prst="line">
            <a:avLst/>
          </a:prstGeom>
          <a:noFill/>
          <a:ln w="9525">
            <a:solidFill>
              <a:schemeClr val="tx1"/>
            </a:solidFill>
            <a:round/>
          </a:ln>
        </p:spPr>
        <p:txBody>
          <a:bodyPr wrap="none"/>
          <a:lstStyle/>
          <a:p>
            <a:endParaRPr lang="zh-CN" altLang="en-US"/>
          </a:p>
        </p:txBody>
      </p:sp>
      <p:sp>
        <p:nvSpPr>
          <p:cNvPr id="25630" name="Line 30"/>
          <p:cNvSpPr>
            <a:spLocks noChangeShapeType="1"/>
          </p:cNvSpPr>
          <p:nvPr/>
        </p:nvSpPr>
        <p:spPr bwMode="auto">
          <a:xfrm>
            <a:off x="3581400" y="1295400"/>
            <a:ext cx="1295400" cy="0"/>
          </a:xfrm>
          <a:prstGeom prst="line">
            <a:avLst/>
          </a:prstGeom>
          <a:noFill/>
          <a:ln w="9525">
            <a:solidFill>
              <a:schemeClr val="tx1"/>
            </a:solidFill>
            <a:round/>
          </a:ln>
        </p:spPr>
        <p:txBody>
          <a:bodyPr wrap="none"/>
          <a:lstStyle/>
          <a:p>
            <a:endParaRPr lang="zh-CN" altLang="en-US"/>
          </a:p>
        </p:txBody>
      </p:sp>
      <p:sp>
        <p:nvSpPr>
          <p:cNvPr id="25631" name="Line 31"/>
          <p:cNvSpPr>
            <a:spLocks noChangeShapeType="1"/>
          </p:cNvSpPr>
          <p:nvPr/>
        </p:nvSpPr>
        <p:spPr bwMode="auto">
          <a:xfrm>
            <a:off x="3581400" y="1524000"/>
            <a:ext cx="1219200" cy="0"/>
          </a:xfrm>
          <a:prstGeom prst="line">
            <a:avLst/>
          </a:prstGeom>
          <a:noFill/>
          <a:ln w="9525">
            <a:solidFill>
              <a:schemeClr val="tx1"/>
            </a:solidFill>
            <a:round/>
          </a:ln>
        </p:spPr>
        <p:txBody>
          <a:bodyPr wrap="none"/>
          <a:lstStyle/>
          <a:p>
            <a:endParaRPr lang="zh-CN" altLang="en-US"/>
          </a:p>
        </p:txBody>
      </p:sp>
      <p:sp>
        <p:nvSpPr>
          <p:cNvPr id="25632" name="Line 32"/>
          <p:cNvSpPr>
            <a:spLocks noChangeShapeType="1"/>
          </p:cNvSpPr>
          <p:nvPr/>
        </p:nvSpPr>
        <p:spPr bwMode="auto">
          <a:xfrm>
            <a:off x="4800600" y="1524000"/>
            <a:ext cx="0" cy="228600"/>
          </a:xfrm>
          <a:prstGeom prst="line">
            <a:avLst/>
          </a:prstGeom>
          <a:noFill/>
          <a:ln w="9525">
            <a:solidFill>
              <a:schemeClr val="tx1"/>
            </a:solidFill>
            <a:round/>
          </a:ln>
        </p:spPr>
        <p:txBody>
          <a:bodyPr wrap="none"/>
          <a:lstStyle/>
          <a:p>
            <a:endParaRPr lang="zh-CN" altLang="en-US"/>
          </a:p>
        </p:txBody>
      </p:sp>
      <p:sp>
        <p:nvSpPr>
          <p:cNvPr id="25633" name="Line 33"/>
          <p:cNvSpPr>
            <a:spLocks noChangeShapeType="1"/>
          </p:cNvSpPr>
          <p:nvPr/>
        </p:nvSpPr>
        <p:spPr bwMode="auto">
          <a:xfrm>
            <a:off x="3581400" y="1524000"/>
            <a:ext cx="6350" cy="228600"/>
          </a:xfrm>
          <a:prstGeom prst="line">
            <a:avLst/>
          </a:prstGeom>
          <a:noFill/>
          <a:ln w="9525">
            <a:solidFill>
              <a:schemeClr val="tx1"/>
            </a:solidFill>
            <a:round/>
          </a:ln>
        </p:spPr>
        <p:txBody>
          <a:bodyPr wrap="none"/>
          <a:lstStyle/>
          <a:p>
            <a:endParaRPr lang="zh-CN" altLang="en-US"/>
          </a:p>
        </p:txBody>
      </p:sp>
      <p:sp>
        <p:nvSpPr>
          <p:cNvPr id="25634" name="Line 34"/>
          <p:cNvSpPr>
            <a:spLocks noChangeShapeType="1"/>
          </p:cNvSpPr>
          <p:nvPr/>
        </p:nvSpPr>
        <p:spPr bwMode="auto">
          <a:xfrm>
            <a:off x="4191000" y="1295400"/>
            <a:ext cx="0" cy="228600"/>
          </a:xfrm>
          <a:prstGeom prst="line">
            <a:avLst/>
          </a:prstGeom>
          <a:noFill/>
          <a:ln w="9525">
            <a:solidFill>
              <a:schemeClr val="tx1"/>
            </a:solidFill>
            <a:round/>
          </a:ln>
        </p:spPr>
        <p:txBody>
          <a:bodyPr wrap="none"/>
          <a:lstStyle/>
          <a:p>
            <a:endParaRPr lang="zh-CN" altLang="en-US"/>
          </a:p>
        </p:txBody>
      </p:sp>
      <p:sp>
        <p:nvSpPr>
          <p:cNvPr id="25635" name="Line 35"/>
          <p:cNvSpPr>
            <a:spLocks noChangeShapeType="1"/>
          </p:cNvSpPr>
          <p:nvPr/>
        </p:nvSpPr>
        <p:spPr bwMode="auto">
          <a:xfrm>
            <a:off x="3727450" y="1905000"/>
            <a:ext cx="463550" cy="0"/>
          </a:xfrm>
          <a:prstGeom prst="line">
            <a:avLst/>
          </a:prstGeom>
          <a:noFill/>
          <a:ln w="9525">
            <a:solidFill>
              <a:schemeClr val="tx1"/>
            </a:solidFill>
            <a:round/>
          </a:ln>
        </p:spPr>
        <p:txBody>
          <a:bodyPr wrap="none"/>
          <a:lstStyle/>
          <a:p>
            <a:endParaRPr lang="zh-CN" altLang="en-US"/>
          </a:p>
        </p:txBody>
      </p:sp>
      <p:sp>
        <p:nvSpPr>
          <p:cNvPr id="25636" name="Line 36"/>
          <p:cNvSpPr>
            <a:spLocks noChangeShapeType="1"/>
          </p:cNvSpPr>
          <p:nvPr/>
        </p:nvSpPr>
        <p:spPr bwMode="auto">
          <a:xfrm>
            <a:off x="3429000" y="2133600"/>
            <a:ext cx="1143000" cy="0"/>
          </a:xfrm>
          <a:prstGeom prst="line">
            <a:avLst/>
          </a:prstGeom>
          <a:noFill/>
          <a:ln w="9525">
            <a:solidFill>
              <a:schemeClr val="tx1"/>
            </a:solidFill>
            <a:round/>
          </a:ln>
        </p:spPr>
        <p:txBody>
          <a:bodyPr wrap="none"/>
          <a:lstStyle/>
          <a:p>
            <a:endParaRPr lang="zh-CN" altLang="en-US"/>
          </a:p>
        </p:txBody>
      </p:sp>
      <p:sp>
        <p:nvSpPr>
          <p:cNvPr id="25637" name="Line 37"/>
          <p:cNvSpPr>
            <a:spLocks noChangeShapeType="1"/>
          </p:cNvSpPr>
          <p:nvPr/>
        </p:nvSpPr>
        <p:spPr bwMode="auto">
          <a:xfrm>
            <a:off x="3429000" y="2133600"/>
            <a:ext cx="0" cy="228600"/>
          </a:xfrm>
          <a:prstGeom prst="line">
            <a:avLst/>
          </a:prstGeom>
          <a:noFill/>
          <a:ln w="9525">
            <a:solidFill>
              <a:schemeClr val="tx1"/>
            </a:solidFill>
            <a:round/>
          </a:ln>
        </p:spPr>
        <p:txBody>
          <a:bodyPr wrap="none"/>
          <a:lstStyle/>
          <a:p>
            <a:endParaRPr lang="zh-CN" altLang="en-US"/>
          </a:p>
        </p:txBody>
      </p:sp>
      <p:sp>
        <p:nvSpPr>
          <p:cNvPr id="25638" name="Line 38"/>
          <p:cNvSpPr>
            <a:spLocks noChangeShapeType="1"/>
          </p:cNvSpPr>
          <p:nvPr/>
        </p:nvSpPr>
        <p:spPr bwMode="auto">
          <a:xfrm>
            <a:off x="3962400" y="2133600"/>
            <a:ext cx="0" cy="228600"/>
          </a:xfrm>
          <a:prstGeom prst="line">
            <a:avLst/>
          </a:prstGeom>
          <a:noFill/>
          <a:ln w="9525">
            <a:solidFill>
              <a:schemeClr val="tx1"/>
            </a:solidFill>
            <a:round/>
          </a:ln>
        </p:spPr>
        <p:txBody>
          <a:bodyPr wrap="none"/>
          <a:lstStyle/>
          <a:p>
            <a:endParaRPr lang="zh-CN" altLang="en-US"/>
          </a:p>
        </p:txBody>
      </p:sp>
      <p:sp>
        <p:nvSpPr>
          <p:cNvPr id="25639" name="Line 39"/>
          <p:cNvSpPr>
            <a:spLocks noChangeShapeType="1"/>
          </p:cNvSpPr>
          <p:nvPr/>
        </p:nvSpPr>
        <p:spPr bwMode="auto">
          <a:xfrm>
            <a:off x="4572000" y="2133600"/>
            <a:ext cx="0" cy="228600"/>
          </a:xfrm>
          <a:prstGeom prst="line">
            <a:avLst/>
          </a:prstGeom>
          <a:noFill/>
          <a:ln w="9525">
            <a:solidFill>
              <a:schemeClr val="tx1"/>
            </a:solidFill>
            <a:round/>
          </a:ln>
        </p:spPr>
        <p:txBody>
          <a:bodyPr wrap="none"/>
          <a:lstStyle/>
          <a:p>
            <a:endParaRPr lang="zh-CN" altLang="en-US"/>
          </a:p>
        </p:txBody>
      </p:sp>
      <p:sp>
        <p:nvSpPr>
          <p:cNvPr id="25640" name="Line 40"/>
          <p:cNvSpPr>
            <a:spLocks noChangeShapeType="1"/>
          </p:cNvSpPr>
          <p:nvPr/>
        </p:nvSpPr>
        <p:spPr bwMode="auto">
          <a:xfrm>
            <a:off x="3962400" y="1905000"/>
            <a:ext cx="0" cy="228600"/>
          </a:xfrm>
          <a:prstGeom prst="line">
            <a:avLst/>
          </a:prstGeom>
          <a:noFill/>
          <a:ln w="9525">
            <a:solidFill>
              <a:schemeClr val="tx1"/>
            </a:solidFill>
            <a:round/>
          </a:ln>
        </p:spPr>
        <p:txBody>
          <a:bodyPr wrap="none"/>
          <a:lstStyle/>
          <a:p>
            <a:endParaRPr lang="zh-CN" altLang="en-US"/>
          </a:p>
        </p:txBody>
      </p:sp>
      <p:sp>
        <p:nvSpPr>
          <p:cNvPr id="25641" name="Text Box 41"/>
          <p:cNvSpPr txBox="1">
            <a:spLocks noChangeArrowheads="1"/>
          </p:cNvSpPr>
          <p:nvPr/>
        </p:nvSpPr>
        <p:spPr bwMode="auto">
          <a:xfrm>
            <a:off x="2514600" y="381000"/>
            <a:ext cx="457200" cy="457200"/>
          </a:xfrm>
          <a:prstGeom prst="rect">
            <a:avLst/>
          </a:prstGeom>
          <a:noFill/>
          <a:ln w="9525">
            <a:noFill/>
            <a:miter lim="800000"/>
          </a:ln>
        </p:spPr>
        <p:txBody>
          <a:bodyPr>
            <a:spAutoFit/>
          </a:bodyPr>
          <a:lstStyle/>
          <a:p>
            <a:pPr eaLnBrk="1" hangingPunct="1">
              <a:spcBef>
                <a:spcPct val="50000"/>
              </a:spcBef>
            </a:pPr>
            <a:r>
              <a:rPr kumimoji="1" lang="en-US" altLang="zh-CN" sz="2400" b="1">
                <a:latin typeface="Tahoma" panose="020B0604030504040204" pitchFamily="34" charset="0"/>
              </a:rPr>
              <a:t>I</a:t>
            </a:r>
          </a:p>
        </p:txBody>
      </p:sp>
      <p:sp>
        <p:nvSpPr>
          <p:cNvPr id="25642" name="Text Box 42"/>
          <p:cNvSpPr txBox="1">
            <a:spLocks noChangeArrowheads="1"/>
          </p:cNvSpPr>
          <p:nvPr/>
        </p:nvSpPr>
        <p:spPr bwMode="auto">
          <a:xfrm>
            <a:off x="2438400" y="1066800"/>
            <a:ext cx="609600" cy="457200"/>
          </a:xfrm>
          <a:prstGeom prst="rect">
            <a:avLst/>
          </a:prstGeom>
          <a:noFill/>
          <a:ln w="9525">
            <a:noFill/>
            <a:miter lim="800000"/>
          </a:ln>
        </p:spPr>
        <p:txBody>
          <a:bodyPr>
            <a:spAutoFit/>
          </a:bodyPr>
          <a:lstStyle/>
          <a:p>
            <a:pPr eaLnBrk="1" hangingPunct="1">
              <a:spcBef>
                <a:spcPct val="50000"/>
              </a:spcBef>
            </a:pPr>
            <a:r>
              <a:rPr kumimoji="1" lang="en-US" altLang="zh-CN" sz="2400" b="1">
                <a:latin typeface="Tahoma" panose="020B0604030504040204" pitchFamily="34" charset="0"/>
              </a:rPr>
              <a:t>Ⅱ</a:t>
            </a:r>
          </a:p>
        </p:txBody>
      </p:sp>
      <p:sp>
        <p:nvSpPr>
          <p:cNvPr id="25643" name="Text Box 43"/>
          <p:cNvSpPr txBox="1">
            <a:spLocks noChangeArrowheads="1"/>
          </p:cNvSpPr>
          <p:nvPr/>
        </p:nvSpPr>
        <p:spPr bwMode="auto">
          <a:xfrm>
            <a:off x="2362200" y="1676400"/>
            <a:ext cx="838200" cy="457200"/>
          </a:xfrm>
          <a:prstGeom prst="rect">
            <a:avLst/>
          </a:prstGeom>
          <a:noFill/>
          <a:ln w="9525">
            <a:noFill/>
            <a:miter lim="800000"/>
          </a:ln>
        </p:spPr>
        <p:txBody>
          <a:bodyPr>
            <a:spAutoFit/>
          </a:bodyPr>
          <a:lstStyle/>
          <a:p>
            <a:pPr eaLnBrk="1" hangingPunct="1">
              <a:spcBef>
                <a:spcPct val="50000"/>
              </a:spcBef>
            </a:pPr>
            <a:r>
              <a:rPr kumimoji="1" lang="zh-CN" altLang="en-US" sz="2400" b="1">
                <a:latin typeface="Times New Roman" panose="02020603050405020304" pitchFamily="18" charset="0"/>
              </a:rPr>
              <a:t> </a:t>
            </a:r>
            <a:r>
              <a:rPr kumimoji="1" lang="en-US" altLang="zh-CN" sz="2400" b="1">
                <a:latin typeface="Tahoma" panose="020B0604030504040204" pitchFamily="34" charset="0"/>
              </a:rPr>
              <a:t>III</a:t>
            </a:r>
          </a:p>
        </p:txBody>
      </p:sp>
      <p:sp>
        <p:nvSpPr>
          <p:cNvPr id="25644" name="Text Box 44"/>
          <p:cNvSpPr txBox="1">
            <a:spLocks noChangeArrowheads="1"/>
          </p:cNvSpPr>
          <p:nvPr/>
        </p:nvSpPr>
        <p:spPr bwMode="auto">
          <a:xfrm>
            <a:off x="2462213" y="2362200"/>
            <a:ext cx="685800" cy="457200"/>
          </a:xfrm>
          <a:prstGeom prst="rect">
            <a:avLst/>
          </a:prstGeom>
          <a:noFill/>
          <a:ln w="9525">
            <a:noFill/>
            <a:miter lim="800000"/>
          </a:ln>
        </p:spPr>
        <p:txBody>
          <a:bodyPr>
            <a:spAutoFit/>
          </a:bodyPr>
          <a:lstStyle/>
          <a:p>
            <a:pPr eaLnBrk="1" hangingPunct="1">
              <a:spcBef>
                <a:spcPct val="50000"/>
              </a:spcBef>
            </a:pPr>
            <a:r>
              <a:rPr kumimoji="1" lang="zh-CN" altLang="en-US" sz="2400" b="1">
                <a:latin typeface="Times New Roman" panose="02020603050405020304" pitchFamily="18" charset="0"/>
              </a:rPr>
              <a:t> </a:t>
            </a:r>
            <a:r>
              <a:rPr kumimoji="1" lang="en-US" altLang="zh-CN" sz="2400" b="1">
                <a:latin typeface="Tahoma" panose="020B0604030504040204" pitchFamily="34" charset="0"/>
              </a:rPr>
              <a:t>IV</a:t>
            </a:r>
          </a:p>
        </p:txBody>
      </p:sp>
      <p:sp>
        <p:nvSpPr>
          <p:cNvPr id="166957" name="Text Box 45"/>
          <p:cNvSpPr txBox="1">
            <a:spLocks noChangeArrowheads="1"/>
          </p:cNvSpPr>
          <p:nvPr/>
        </p:nvSpPr>
        <p:spPr bwMode="auto">
          <a:xfrm>
            <a:off x="211138" y="3733800"/>
            <a:ext cx="8932862" cy="2701925"/>
          </a:xfrm>
          <a:prstGeom prst="rect">
            <a:avLst/>
          </a:prstGeom>
          <a:noFill/>
          <a:ln w="9525">
            <a:noFill/>
            <a:miter lim="800000"/>
          </a:ln>
        </p:spPr>
        <p:txBody>
          <a:bodyPr>
            <a:spAutoFit/>
          </a:bodyPr>
          <a:lstStyle/>
          <a:p>
            <a:pPr algn="just" eaLnBrk="1" hangingPunct="1">
              <a:spcBef>
                <a:spcPct val="20000"/>
              </a:spcBef>
              <a:buClr>
                <a:schemeClr val="hlink"/>
              </a:buClr>
              <a:buSzPct val="110000"/>
              <a:buFont typeface="Wingdings" panose="05000000000000000000" pitchFamily="2" charset="2"/>
              <a:buNone/>
            </a:pPr>
            <a:r>
              <a:rPr kumimoji="1" lang="zh-CN" altLang="en-US" sz="2400" b="1" dirty="0">
                <a:solidFill>
                  <a:schemeClr val="bg1"/>
                </a:solidFill>
                <a:latin typeface="Times New Roman" panose="02020603050405020304" pitchFamily="18" charset="0"/>
              </a:rPr>
              <a:t>从</a:t>
            </a:r>
            <a:r>
              <a:rPr kumimoji="1" lang="zh-CN" altLang="en-US" sz="2000" b="1" dirty="0">
                <a:latin typeface="宋体" panose="02010600030101010101" pitchFamily="2" charset="-122"/>
              </a:rPr>
              <a:t>以上</a:t>
            </a:r>
            <a:r>
              <a:rPr kumimoji="1" lang="zh-CN" altLang="en-US" sz="2000" b="1" dirty="0">
                <a:solidFill>
                  <a:srgbClr val="FFFF00"/>
                </a:solidFill>
                <a:latin typeface="宋体" panose="02010600030101010101" pitchFamily="2" charset="-122"/>
              </a:rPr>
              <a:t>血友病的遗传方式可以看到几个特点</a:t>
            </a:r>
          </a:p>
          <a:p>
            <a:pPr algn="just" eaLnBrk="1" hangingPunct="1">
              <a:spcBef>
                <a:spcPct val="20000"/>
              </a:spcBef>
              <a:buClr>
                <a:schemeClr val="hlink"/>
              </a:buClr>
              <a:buSzPct val="110000"/>
              <a:buFont typeface="Wingdings" panose="05000000000000000000" pitchFamily="2" charset="2"/>
              <a:buNone/>
            </a:pPr>
            <a:r>
              <a:rPr kumimoji="1" lang="zh-CN" altLang="en-US" sz="2000" b="1" dirty="0">
                <a:latin typeface="宋体" panose="02010600030101010101" pitchFamily="2" charset="-122"/>
              </a:rPr>
              <a:t>（1）有病的人（几乎）都是男的。这是因为男性的</a:t>
            </a:r>
            <a:r>
              <a:rPr kumimoji="1" lang="en-US" altLang="zh-CN" sz="2000" b="1" dirty="0">
                <a:latin typeface="宋体" panose="02010600030101010101" pitchFamily="2" charset="-122"/>
              </a:rPr>
              <a:t>h</a:t>
            </a:r>
            <a:r>
              <a:rPr kumimoji="1" lang="zh-CN" altLang="en-US" sz="2000" b="1" dirty="0">
                <a:latin typeface="宋体" panose="02010600030101010101" pitchFamily="2" charset="-122"/>
              </a:rPr>
              <a:t>基因，是半合的。而女性则只有纯合子的</a:t>
            </a:r>
            <a:r>
              <a:rPr kumimoji="1" lang="en-US" altLang="zh-CN" sz="2000" b="1" dirty="0" err="1">
                <a:latin typeface="宋体" panose="02010600030101010101" pitchFamily="2" charset="-122"/>
              </a:rPr>
              <a:t>hh</a:t>
            </a:r>
            <a:r>
              <a:rPr kumimoji="1" lang="zh-CN" altLang="en-US" sz="2000" b="1" dirty="0">
                <a:latin typeface="宋体" panose="02010600030101010101" pitchFamily="2" charset="-122"/>
              </a:rPr>
              <a:t>才能发病，因此女血友病患者的概率很小。</a:t>
            </a:r>
          </a:p>
          <a:p>
            <a:pPr algn="just" eaLnBrk="1" hangingPunct="1">
              <a:spcBef>
                <a:spcPct val="20000"/>
              </a:spcBef>
              <a:buClr>
                <a:schemeClr val="hlink"/>
              </a:buClr>
              <a:buSzPct val="110000"/>
              <a:buFont typeface="Wingdings" panose="05000000000000000000" pitchFamily="2" charset="2"/>
              <a:buNone/>
            </a:pPr>
            <a:r>
              <a:rPr kumimoji="1" lang="zh-CN" altLang="en-US" sz="2000" b="1" dirty="0">
                <a:latin typeface="宋体" panose="02010600030101010101" pitchFamily="2" charset="-122"/>
              </a:rPr>
              <a:t>（2）</a:t>
            </a:r>
            <a:r>
              <a:rPr kumimoji="1" lang="zh-CN" altLang="en-US" sz="2000" b="1" dirty="0">
                <a:solidFill>
                  <a:srgbClr val="FFFF00"/>
                </a:solidFill>
                <a:latin typeface="宋体" panose="02010600030101010101" pitchFamily="2" charset="-122"/>
              </a:rPr>
              <a:t>父亲的血友病基因不能传给儿子，只能传给他的女儿。女儿一般为携带者，即杂合的，不表现出症状，所以代与代间有明显的不连续。（隔代遗传）</a:t>
            </a:r>
          </a:p>
          <a:p>
            <a:pPr eaLnBrk="1" hangingPunct="1">
              <a:spcBef>
                <a:spcPct val="20000"/>
              </a:spcBef>
              <a:buClr>
                <a:schemeClr val="hlink"/>
              </a:buClr>
              <a:buSzPct val="110000"/>
              <a:buFont typeface="Wingdings" panose="05000000000000000000" pitchFamily="2" charset="2"/>
              <a:buNone/>
            </a:pPr>
            <a:r>
              <a:rPr kumimoji="1" lang="zh-CN" altLang="en-US" sz="2000" b="1" dirty="0">
                <a:latin typeface="宋体" panose="02010600030101010101" pitchFamily="2" charset="-122"/>
              </a:rPr>
              <a:t>（3）男性患者的女儿虽然表现型正常，但可生下有病的外孙来。</a:t>
            </a:r>
            <a:r>
              <a:rPr kumimoji="1" lang="zh-CN" altLang="en-US" sz="2400" b="1" dirty="0">
                <a:latin typeface="Tahoma" panose="020B0604030504040204" pitchFamily="34" charset="0"/>
              </a:rPr>
              <a:t> </a:t>
            </a:r>
          </a:p>
          <a:p>
            <a:pPr eaLnBrk="1" hangingPunct="1">
              <a:spcBef>
                <a:spcPct val="20000"/>
              </a:spcBef>
              <a:buClr>
                <a:schemeClr val="hlink"/>
              </a:buClr>
              <a:buSzPct val="110000"/>
              <a:buFont typeface="Wingdings" panose="05000000000000000000" pitchFamily="2" charset="2"/>
              <a:buNone/>
            </a:pPr>
            <a:endParaRPr kumimoji="1" lang="zh-CN" altLang="en-US" sz="2400" b="1" dirty="0">
              <a:solidFill>
                <a:srgbClr val="FFFF00"/>
              </a:solidFill>
              <a:latin typeface="Tahoma" panose="020B060403050404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body" idx="1"/>
          </p:nvPr>
        </p:nvSpPr>
        <p:spPr>
          <a:xfrm>
            <a:off x="0" y="457200"/>
            <a:ext cx="9144000" cy="4419600"/>
          </a:xfrm>
        </p:spPr>
        <p:txBody>
          <a:bodyPr/>
          <a:lstStyle/>
          <a:p>
            <a:pPr algn="just">
              <a:lnSpc>
                <a:spcPct val="110000"/>
              </a:lnSpc>
              <a:buFontTx/>
              <a:buNone/>
            </a:pPr>
            <a:r>
              <a:rPr lang="zh-CN" altLang="en-US" sz="2000" b="1" smtClean="0">
                <a:latin typeface="Times New Roman" panose="02020603050405020304" pitchFamily="18" charset="0"/>
              </a:rPr>
              <a:t>例：   </a:t>
            </a:r>
            <a:r>
              <a:rPr lang="zh-CN" altLang="en-US" sz="2000" b="1" smtClean="0">
                <a:solidFill>
                  <a:srgbClr val="FFFF00"/>
                </a:solidFill>
                <a:latin typeface="宋体" panose="02010600030101010101" pitchFamily="2" charset="-122"/>
              </a:rPr>
              <a:t>红绿色盲患者</a:t>
            </a:r>
            <a:r>
              <a:rPr lang="zh-CN" altLang="en-US" sz="2000" b="1" smtClean="0">
                <a:latin typeface="宋体" panose="02010600030101010101" pitchFamily="2" charset="-122"/>
              </a:rPr>
              <a:t>（</a:t>
            </a:r>
            <a:r>
              <a:rPr lang="en-US" altLang="zh-CN" sz="2000" b="1" smtClean="0">
                <a:latin typeface="宋体" panose="02010600030101010101" pitchFamily="2" charset="-122"/>
              </a:rPr>
              <a:t>color blindness）</a:t>
            </a:r>
            <a:r>
              <a:rPr lang="zh-CN" altLang="en-US" sz="2000" b="1" smtClean="0">
                <a:latin typeface="宋体" panose="02010600030101010101" pitchFamily="2" charset="-122"/>
              </a:rPr>
              <a:t>不能分辩红色和绿色。控制红色和绿色色盲的两个基因为隐性，位于</a:t>
            </a:r>
            <a:r>
              <a:rPr lang="en-US" altLang="zh-CN" sz="2000" b="1" smtClean="0">
                <a:latin typeface="宋体" panose="02010600030101010101" pitchFamily="2" charset="-122"/>
              </a:rPr>
              <a:t>X</a:t>
            </a:r>
            <a:r>
              <a:rPr lang="zh-CN" altLang="en-US" sz="2000" b="1" smtClean="0">
                <a:latin typeface="宋体" panose="02010600030101010101" pitchFamily="2" charset="-122"/>
              </a:rPr>
              <a:t>染色体上，由于它们的相距很近，联系紧密，常一起传给一个后代，所以就把它们合在一起，用符号</a:t>
            </a:r>
            <a:r>
              <a:rPr lang="en-US" altLang="zh-CN" sz="2000" b="1" smtClean="0">
                <a:latin typeface="宋体" panose="02010600030101010101" pitchFamily="2" charset="-122"/>
              </a:rPr>
              <a:t>b</a:t>
            </a:r>
            <a:r>
              <a:rPr lang="zh-CN" altLang="en-US" sz="2000" b="1" smtClean="0">
                <a:latin typeface="宋体" panose="02010600030101010101" pitchFamily="2" charset="-122"/>
              </a:rPr>
              <a:t>表示</a:t>
            </a:r>
            <a:r>
              <a:rPr lang="zh-CN" altLang="en-US" sz="2400" b="1" smtClean="0">
                <a:latin typeface="宋体" panose="02010600030101010101" pitchFamily="2" charset="-122"/>
              </a:rPr>
              <a:t>。</a:t>
            </a:r>
          </a:p>
          <a:p>
            <a:pPr algn="just">
              <a:lnSpc>
                <a:spcPct val="90000"/>
              </a:lnSpc>
              <a:buFontTx/>
              <a:buNone/>
            </a:pPr>
            <a:endParaRPr lang="zh-CN" altLang="en-US" sz="2000" b="1" smtClean="0">
              <a:latin typeface="宋体" panose="02010600030101010101" pitchFamily="2" charset="-122"/>
            </a:endParaRPr>
          </a:p>
          <a:p>
            <a:pPr algn="just">
              <a:lnSpc>
                <a:spcPct val="90000"/>
              </a:lnSpc>
              <a:buFontTx/>
              <a:buNone/>
            </a:pPr>
            <a:r>
              <a:rPr lang="zh-CN" altLang="en-US" sz="2000" b="1" smtClean="0"/>
              <a:t> </a:t>
            </a:r>
            <a:r>
              <a:rPr lang="en-US" altLang="zh-CN" sz="2000" b="1" smtClean="0"/>
              <a:t>P    </a:t>
            </a:r>
            <a:r>
              <a:rPr lang="zh-CN" altLang="en-US" sz="2000" b="1" smtClean="0">
                <a:latin typeface="Times New Roman" panose="02020603050405020304" pitchFamily="18" charset="0"/>
              </a:rPr>
              <a:t>正常母亲</a:t>
            </a:r>
            <a:r>
              <a:rPr lang="zh-CN" altLang="en-US" sz="2000" b="1" smtClean="0"/>
              <a:t>      </a:t>
            </a:r>
            <a:r>
              <a:rPr lang="zh-CN" altLang="en-US" sz="2000" b="1" smtClean="0">
                <a:latin typeface="Times New Roman" panose="02020603050405020304" pitchFamily="18" charset="0"/>
              </a:rPr>
              <a:t>色盲父亲</a:t>
            </a:r>
            <a:endParaRPr lang="zh-CN" altLang="en-US" sz="2000" b="1" smtClean="0"/>
          </a:p>
          <a:p>
            <a:pPr algn="just">
              <a:lnSpc>
                <a:spcPct val="90000"/>
              </a:lnSpc>
              <a:buFontTx/>
              <a:buNone/>
            </a:pPr>
            <a:r>
              <a:rPr lang="zh-CN" altLang="en-US" sz="2000" b="1" smtClean="0"/>
              <a:t>      </a:t>
            </a:r>
            <a:r>
              <a:rPr lang="en-US" altLang="zh-CN" sz="2000" b="1" smtClean="0"/>
              <a:t>X</a:t>
            </a:r>
            <a:r>
              <a:rPr lang="en-US" altLang="zh-CN" sz="2000" b="1" baseline="30000" smtClean="0">
                <a:latin typeface="Times New Roman" panose="02020603050405020304" pitchFamily="18" charset="0"/>
              </a:rPr>
              <a:t>＋</a:t>
            </a:r>
            <a:r>
              <a:rPr lang="en-US" altLang="zh-CN" sz="2000" b="1" smtClean="0"/>
              <a:t>X</a:t>
            </a:r>
            <a:r>
              <a:rPr lang="en-US" altLang="zh-CN" sz="2000" b="1" baseline="30000" smtClean="0">
                <a:latin typeface="Times New Roman" panose="02020603050405020304" pitchFamily="18" charset="0"/>
              </a:rPr>
              <a:t>＋</a:t>
            </a:r>
            <a:r>
              <a:rPr lang="en-US" altLang="zh-CN" sz="2000" b="1" smtClean="0"/>
              <a:t>  </a:t>
            </a:r>
            <a:r>
              <a:rPr lang="en-US" altLang="zh-CN" sz="2000" b="1" smtClean="0">
                <a:latin typeface="Times New Roman" panose="02020603050405020304" pitchFamily="18" charset="0"/>
              </a:rPr>
              <a:t>×</a:t>
            </a:r>
            <a:r>
              <a:rPr lang="en-US" altLang="zh-CN" sz="2000" b="1" smtClean="0"/>
              <a:t>  X</a:t>
            </a:r>
            <a:r>
              <a:rPr lang="en-US" altLang="zh-CN" sz="2000" b="1" baseline="30000" smtClean="0"/>
              <a:t>b</a:t>
            </a:r>
            <a:r>
              <a:rPr lang="en-US" altLang="zh-CN" sz="2000" b="1" smtClean="0"/>
              <a:t>Y</a:t>
            </a:r>
          </a:p>
          <a:p>
            <a:pPr algn="just">
              <a:lnSpc>
                <a:spcPct val="90000"/>
              </a:lnSpc>
              <a:buFontTx/>
              <a:buNone/>
            </a:pPr>
            <a:endParaRPr lang="en-US" altLang="zh-CN" sz="2000" b="1" smtClean="0"/>
          </a:p>
          <a:p>
            <a:pPr algn="just">
              <a:lnSpc>
                <a:spcPct val="90000"/>
              </a:lnSpc>
              <a:buFontTx/>
              <a:buNone/>
            </a:pPr>
            <a:r>
              <a:rPr lang="en-US" altLang="zh-CN" sz="2000" b="1" smtClean="0"/>
              <a:t>      X</a:t>
            </a:r>
            <a:r>
              <a:rPr lang="en-US" altLang="zh-CN" sz="2000" b="1" baseline="30000" smtClean="0"/>
              <a:t>+</a:t>
            </a:r>
            <a:r>
              <a:rPr lang="en-US" altLang="zh-CN" sz="2000" b="1" smtClean="0"/>
              <a:t>X</a:t>
            </a:r>
            <a:r>
              <a:rPr lang="en-US" altLang="zh-CN" sz="2000" b="1" baseline="30000" smtClean="0"/>
              <a:t>b</a:t>
            </a:r>
            <a:r>
              <a:rPr lang="en-US" altLang="zh-CN" sz="2000" b="1" smtClean="0"/>
              <a:t>               X</a:t>
            </a:r>
            <a:r>
              <a:rPr lang="en-US" altLang="zh-CN" sz="2000" b="1" baseline="30000" smtClean="0"/>
              <a:t>+</a:t>
            </a:r>
            <a:r>
              <a:rPr lang="en-US" altLang="zh-CN" sz="2000" b="1" smtClean="0"/>
              <a:t>Y</a:t>
            </a:r>
          </a:p>
          <a:p>
            <a:pPr algn="just">
              <a:lnSpc>
                <a:spcPct val="90000"/>
              </a:lnSpc>
              <a:buFontTx/>
              <a:buNone/>
            </a:pPr>
            <a:r>
              <a:rPr lang="en-US" altLang="zh-CN" sz="2000" b="1" smtClean="0"/>
              <a:t> F</a:t>
            </a:r>
            <a:r>
              <a:rPr lang="en-US" altLang="zh-CN" sz="2000" b="1" baseline="-30000" smtClean="0"/>
              <a:t>1</a:t>
            </a:r>
            <a:r>
              <a:rPr lang="en-US" altLang="zh-CN" sz="2000" b="1" smtClean="0"/>
              <a:t>  </a:t>
            </a:r>
            <a:r>
              <a:rPr lang="zh-CN" altLang="en-US" sz="2000" b="1" smtClean="0">
                <a:latin typeface="Times New Roman" panose="02020603050405020304" pitchFamily="18" charset="0"/>
              </a:rPr>
              <a:t>携带者女儿</a:t>
            </a:r>
            <a:r>
              <a:rPr lang="zh-CN" altLang="en-US" sz="2000" b="1" smtClean="0"/>
              <a:t>     </a:t>
            </a:r>
            <a:r>
              <a:rPr lang="zh-CN" altLang="en-US" sz="2000" b="1" smtClean="0">
                <a:latin typeface="Times New Roman" panose="02020603050405020304" pitchFamily="18" charset="0"/>
              </a:rPr>
              <a:t>正常儿子</a:t>
            </a:r>
            <a:endParaRPr lang="zh-CN" altLang="en-US" sz="2000" b="1" smtClean="0"/>
          </a:p>
          <a:p>
            <a:pPr algn="just">
              <a:lnSpc>
                <a:spcPct val="90000"/>
              </a:lnSpc>
              <a:buFontTx/>
              <a:buNone/>
            </a:pPr>
            <a:r>
              <a:rPr lang="zh-CN" altLang="en-US" sz="2400" b="1" smtClean="0"/>
              <a:t> </a:t>
            </a:r>
          </a:p>
          <a:p>
            <a:pPr algn="just">
              <a:lnSpc>
                <a:spcPct val="90000"/>
              </a:lnSpc>
              <a:buFontTx/>
              <a:buNone/>
            </a:pPr>
            <a:r>
              <a:rPr lang="zh-CN" altLang="en-US" sz="2400" b="1" smtClean="0"/>
              <a:t>    </a:t>
            </a:r>
          </a:p>
        </p:txBody>
      </p:sp>
      <p:sp>
        <p:nvSpPr>
          <p:cNvPr id="26627" name="Line 3"/>
          <p:cNvSpPr>
            <a:spLocks noChangeShapeType="1"/>
          </p:cNvSpPr>
          <p:nvPr/>
        </p:nvSpPr>
        <p:spPr bwMode="auto">
          <a:xfrm>
            <a:off x="1447800" y="2743200"/>
            <a:ext cx="0" cy="304800"/>
          </a:xfrm>
          <a:prstGeom prst="line">
            <a:avLst/>
          </a:prstGeom>
          <a:noFill/>
          <a:ln w="28575">
            <a:solidFill>
              <a:schemeClr val="tx1"/>
            </a:solidFill>
            <a:round/>
            <a:tailEnd type="triangle" w="med" len="med"/>
          </a:ln>
        </p:spPr>
        <p:txBody>
          <a:bodyPr wrap="none"/>
          <a:lstStyle/>
          <a:p>
            <a:endParaRPr lang="zh-CN" altLang="en-US"/>
          </a:p>
        </p:txBody>
      </p:sp>
      <p:sp>
        <p:nvSpPr>
          <p:cNvPr id="26628" name="Line 4"/>
          <p:cNvSpPr>
            <a:spLocks noChangeShapeType="1"/>
          </p:cNvSpPr>
          <p:nvPr/>
        </p:nvSpPr>
        <p:spPr bwMode="auto">
          <a:xfrm>
            <a:off x="6611938" y="2286000"/>
            <a:ext cx="0" cy="304800"/>
          </a:xfrm>
          <a:prstGeom prst="line">
            <a:avLst/>
          </a:prstGeom>
          <a:noFill/>
          <a:ln w="9525">
            <a:solidFill>
              <a:schemeClr val="bg1"/>
            </a:solidFill>
            <a:round/>
            <a:tailEnd type="triangle" w="med" len="med"/>
          </a:ln>
        </p:spPr>
        <p:txBody>
          <a:bodyPr wrap="none"/>
          <a:lstStyle/>
          <a:p>
            <a:endParaRPr lang="zh-CN" altLang="en-US"/>
          </a:p>
        </p:txBody>
      </p:sp>
      <p:sp>
        <p:nvSpPr>
          <p:cNvPr id="26629" name="Text Box 5"/>
          <p:cNvSpPr txBox="1">
            <a:spLocks noChangeArrowheads="1"/>
          </p:cNvSpPr>
          <p:nvPr/>
        </p:nvSpPr>
        <p:spPr bwMode="auto">
          <a:xfrm>
            <a:off x="3657600" y="1828800"/>
            <a:ext cx="5122863" cy="1797050"/>
          </a:xfrm>
          <a:prstGeom prst="rect">
            <a:avLst/>
          </a:prstGeom>
          <a:noFill/>
          <a:ln w="9525">
            <a:noFill/>
            <a:miter lim="800000"/>
          </a:ln>
        </p:spPr>
        <p:txBody>
          <a:bodyPr>
            <a:spAutoFit/>
          </a:bodyPr>
          <a:lstStyle/>
          <a:p>
            <a:pPr eaLnBrk="1" hangingPunct="1">
              <a:spcBef>
                <a:spcPct val="20000"/>
              </a:spcBef>
              <a:buClr>
                <a:schemeClr val="hlink"/>
              </a:buClr>
              <a:buSzPct val="110000"/>
              <a:buFont typeface="Wingdings" panose="05000000000000000000" pitchFamily="2" charset="2"/>
              <a:buNone/>
            </a:pPr>
            <a:r>
              <a:rPr kumimoji="1" lang="zh-CN" altLang="en-US" sz="2000" b="1" dirty="0">
                <a:solidFill>
                  <a:srgbClr val="090A15"/>
                </a:solidFill>
                <a:latin typeface="Tahoma" panose="020B0604030504040204" pitchFamily="34" charset="0"/>
              </a:rPr>
              <a:t>                             </a:t>
            </a:r>
            <a:r>
              <a:rPr kumimoji="1" lang="en-US" altLang="zh-CN" sz="2000" b="1" dirty="0" err="1">
                <a:latin typeface="Tahoma" panose="020B0604030504040204" pitchFamily="34" charset="0"/>
              </a:rPr>
              <a:t>X</a:t>
            </a:r>
            <a:r>
              <a:rPr kumimoji="1" lang="en-US" altLang="zh-CN" sz="2000" b="1" baseline="30000" dirty="0" err="1">
                <a:latin typeface="Times New Roman" panose="02020603050405020304" pitchFamily="18" charset="0"/>
              </a:rPr>
              <a:t>＋</a:t>
            </a:r>
            <a:r>
              <a:rPr kumimoji="1" lang="en-US" altLang="zh-CN" sz="2000" b="1" dirty="0" err="1">
                <a:latin typeface="Tahoma" panose="020B0604030504040204" pitchFamily="34" charset="0"/>
              </a:rPr>
              <a:t>X</a:t>
            </a:r>
            <a:r>
              <a:rPr kumimoji="1" lang="en-US" altLang="zh-CN" sz="2000" b="1" baseline="30000" dirty="0" err="1">
                <a:latin typeface="Tahoma" panose="020B0604030504040204" pitchFamily="34" charset="0"/>
              </a:rPr>
              <a:t>b</a:t>
            </a:r>
            <a:r>
              <a:rPr kumimoji="1" lang="en-US" altLang="zh-CN" sz="2000" b="1" dirty="0">
                <a:latin typeface="Tahoma" panose="020B0604030504040204" pitchFamily="34" charset="0"/>
              </a:rPr>
              <a:t>   </a:t>
            </a:r>
            <a:r>
              <a:rPr kumimoji="1" lang="en-US" altLang="zh-CN" sz="2000" b="1" dirty="0">
                <a:latin typeface="Times New Roman" panose="02020603050405020304" pitchFamily="18" charset="0"/>
              </a:rPr>
              <a:t>×</a:t>
            </a:r>
            <a:r>
              <a:rPr kumimoji="1" lang="en-US" altLang="zh-CN" sz="2000" b="1" dirty="0">
                <a:latin typeface="Tahoma" panose="020B0604030504040204" pitchFamily="34" charset="0"/>
              </a:rPr>
              <a:t>   X</a:t>
            </a:r>
            <a:r>
              <a:rPr kumimoji="1" lang="en-US" altLang="zh-CN" sz="2000" b="1" baseline="30000" dirty="0">
                <a:latin typeface="Times New Roman" panose="02020603050405020304" pitchFamily="18" charset="0"/>
              </a:rPr>
              <a:t>＋</a:t>
            </a:r>
            <a:r>
              <a:rPr kumimoji="1" lang="en-US" altLang="zh-CN" sz="2000" b="1" dirty="0">
                <a:latin typeface="Tahoma" panose="020B0604030504040204" pitchFamily="34" charset="0"/>
              </a:rPr>
              <a:t> Y                    P                       </a:t>
            </a:r>
            <a:r>
              <a:rPr kumimoji="1" lang="zh-CN" altLang="en-US" sz="2000" b="1" dirty="0">
                <a:latin typeface="Times New Roman" panose="02020603050405020304" pitchFamily="18" charset="0"/>
              </a:rPr>
              <a:t>携带妇女</a:t>
            </a:r>
            <a:r>
              <a:rPr kumimoji="1" lang="zh-CN" altLang="en-US" sz="2000" b="1" dirty="0">
                <a:latin typeface="Tahoma" panose="020B0604030504040204" pitchFamily="34" charset="0"/>
              </a:rPr>
              <a:t>       </a:t>
            </a:r>
            <a:r>
              <a:rPr kumimoji="1" lang="zh-CN" altLang="en-US" sz="2000" b="1" dirty="0">
                <a:latin typeface="Times New Roman" panose="02020603050405020304" pitchFamily="18" charset="0"/>
              </a:rPr>
              <a:t>正常男人</a:t>
            </a:r>
          </a:p>
          <a:p>
            <a:pPr eaLnBrk="1" hangingPunct="1">
              <a:spcBef>
                <a:spcPct val="20000"/>
              </a:spcBef>
              <a:buClr>
                <a:schemeClr val="hlink"/>
              </a:buClr>
              <a:buSzPct val="110000"/>
              <a:buFont typeface="Wingdings" panose="05000000000000000000" pitchFamily="2" charset="2"/>
              <a:buNone/>
            </a:pPr>
            <a:endParaRPr kumimoji="1" lang="zh-CN" altLang="en-US" sz="2000" b="1" dirty="0">
              <a:latin typeface="Tahoma" panose="020B0604030504040204" pitchFamily="34" charset="0"/>
            </a:endParaRPr>
          </a:p>
          <a:p>
            <a:pPr eaLnBrk="1" hangingPunct="1">
              <a:spcBef>
                <a:spcPct val="20000"/>
              </a:spcBef>
              <a:buClr>
                <a:schemeClr val="hlink"/>
              </a:buClr>
              <a:buSzPct val="110000"/>
              <a:buFont typeface="Wingdings" panose="05000000000000000000" pitchFamily="2" charset="2"/>
              <a:buNone/>
            </a:pPr>
            <a:r>
              <a:rPr kumimoji="1" lang="zh-CN" altLang="en-US" sz="2000" b="1" dirty="0">
                <a:latin typeface="Tahoma" panose="020B0604030504040204" pitchFamily="34" charset="0"/>
              </a:rPr>
              <a:t>                  </a:t>
            </a:r>
            <a:r>
              <a:rPr kumimoji="1" lang="en-US" altLang="zh-CN" sz="2000" b="1" dirty="0">
                <a:latin typeface="Tahoma" panose="020B0604030504040204" pitchFamily="34" charset="0"/>
              </a:rPr>
              <a:t>X</a:t>
            </a:r>
            <a:r>
              <a:rPr kumimoji="1" lang="en-US" altLang="zh-CN" sz="2000" b="1" baseline="30000" dirty="0">
                <a:latin typeface="Times New Roman" panose="02020603050405020304" pitchFamily="18" charset="0"/>
              </a:rPr>
              <a:t>＋</a:t>
            </a:r>
            <a:r>
              <a:rPr kumimoji="1" lang="en-US" altLang="zh-CN" sz="2000" b="1" dirty="0">
                <a:latin typeface="Tahoma" panose="020B0604030504040204" pitchFamily="34" charset="0"/>
              </a:rPr>
              <a:t>X</a:t>
            </a:r>
            <a:r>
              <a:rPr kumimoji="1" lang="en-US" altLang="zh-CN" sz="2000" b="1" baseline="30000" dirty="0">
                <a:latin typeface="Times New Roman" panose="02020603050405020304" pitchFamily="18" charset="0"/>
              </a:rPr>
              <a:t>＋</a:t>
            </a:r>
            <a:r>
              <a:rPr kumimoji="1" lang="en-US" altLang="zh-CN" sz="2000" b="1" dirty="0">
                <a:latin typeface="Tahoma" panose="020B0604030504040204" pitchFamily="34" charset="0"/>
              </a:rPr>
              <a:t>   X</a:t>
            </a:r>
            <a:r>
              <a:rPr kumimoji="1" lang="en-US" altLang="zh-CN" sz="2000" b="1" baseline="30000" dirty="0">
                <a:latin typeface="Times New Roman" panose="02020603050405020304" pitchFamily="18" charset="0"/>
              </a:rPr>
              <a:t>＋</a:t>
            </a:r>
            <a:r>
              <a:rPr kumimoji="1" lang="en-US" altLang="zh-CN" sz="2000" b="1" dirty="0">
                <a:latin typeface="Tahoma" panose="020B0604030504040204" pitchFamily="34" charset="0"/>
              </a:rPr>
              <a:t>Y    </a:t>
            </a:r>
            <a:r>
              <a:rPr kumimoji="1" lang="en-US" altLang="zh-CN" sz="2000" b="1" dirty="0" err="1">
                <a:latin typeface="Tahoma" panose="020B0604030504040204" pitchFamily="34" charset="0"/>
              </a:rPr>
              <a:t>X</a:t>
            </a:r>
            <a:r>
              <a:rPr kumimoji="1" lang="en-US" altLang="zh-CN" sz="2000" b="1" baseline="30000" dirty="0" err="1">
                <a:latin typeface="Times New Roman" panose="02020603050405020304" pitchFamily="18" charset="0"/>
              </a:rPr>
              <a:t>＋</a:t>
            </a:r>
            <a:r>
              <a:rPr kumimoji="1" lang="en-US" altLang="zh-CN" sz="2000" b="1" dirty="0" err="1">
                <a:latin typeface="Tahoma" panose="020B0604030504040204" pitchFamily="34" charset="0"/>
              </a:rPr>
              <a:t>X</a:t>
            </a:r>
            <a:r>
              <a:rPr kumimoji="1" lang="en-US" altLang="zh-CN" sz="2000" b="1" baseline="30000" dirty="0" err="1">
                <a:latin typeface="Tahoma" panose="020B0604030504040204" pitchFamily="34" charset="0"/>
              </a:rPr>
              <a:t>b</a:t>
            </a:r>
            <a:r>
              <a:rPr kumimoji="1" lang="en-US" altLang="zh-CN" sz="2000" b="1" dirty="0">
                <a:latin typeface="Tahoma" panose="020B0604030504040204" pitchFamily="34" charset="0"/>
              </a:rPr>
              <a:t>      </a:t>
            </a:r>
            <a:r>
              <a:rPr kumimoji="1" lang="en-US" altLang="zh-CN" sz="2000" b="1" dirty="0" err="1">
                <a:latin typeface="Tahoma" panose="020B0604030504040204" pitchFamily="34" charset="0"/>
              </a:rPr>
              <a:t>X</a:t>
            </a:r>
            <a:r>
              <a:rPr kumimoji="1" lang="en-US" altLang="zh-CN" sz="2000" b="1" baseline="30000" dirty="0" err="1">
                <a:latin typeface="Tahoma" panose="020B0604030504040204" pitchFamily="34" charset="0"/>
              </a:rPr>
              <a:t>b</a:t>
            </a:r>
            <a:r>
              <a:rPr kumimoji="1" lang="en-US" altLang="zh-CN" sz="2000" b="1" dirty="0" err="1">
                <a:latin typeface="Tahoma" panose="020B0604030504040204" pitchFamily="34" charset="0"/>
              </a:rPr>
              <a:t>Y</a:t>
            </a:r>
            <a:endParaRPr kumimoji="1" lang="en-US" altLang="zh-CN" sz="2000" b="1" dirty="0">
              <a:latin typeface="Tahoma" panose="020B0604030504040204" pitchFamily="34" charset="0"/>
            </a:endParaRPr>
          </a:p>
          <a:p>
            <a:pPr eaLnBrk="1" hangingPunct="1">
              <a:spcBef>
                <a:spcPct val="20000"/>
              </a:spcBef>
              <a:buClr>
                <a:schemeClr val="hlink"/>
              </a:buClr>
              <a:buSzPct val="110000"/>
              <a:buFont typeface="Wingdings" panose="05000000000000000000" pitchFamily="2" charset="2"/>
              <a:buNone/>
            </a:pPr>
            <a:r>
              <a:rPr kumimoji="1" lang="en-US" altLang="zh-CN" sz="2000" b="1" dirty="0">
                <a:latin typeface="Tahoma" panose="020B0604030504040204" pitchFamily="34" charset="0"/>
              </a:rPr>
              <a:t>F</a:t>
            </a:r>
            <a:r>
              <a:rPr kumimoji="1" lang="en-US" altLang="zh-CN" sz="2000" b="1" baseline="-30000" dirty="0">
                <a:latin typeface="Tahoma" panose="020B0604030504040204" pitchFamily="34" charset="0"/>
              </a:rPr>
              <a:t>1</a:t>
            </a:r>
            <a:r>
              <a:rPr kumimoji="1" lang="en-US" altLang="zh-CN" sz="2000" b="1" dirty="0">
                <a:latin typeface="Tahoma" panose="020B0604030504040204" pitchFamily="34" charset="0"/>
              </a:rPr>
              <a:t>           </a:t>
            </a:r>
            <a:r>
              <a:rPr kumimoji="1" lang="zh-CN" altLang="en-US" sz="1600" b="1" dirty="0">
                <a:latin typeface="Times New Roman" panose="02020603050405020304" pitchFamily="18" charset="0"/>
              </a:rPr>
              <a:t>正常女儿</a:t>
            </a:r>
            <a:r>
              <a:rPr kumimoji="1" lang="zh-CN" altLang="en-US" sz="1600" b="1" dirty="0">
                <a:latin typeface="Tahoma" panose="020B0604030504040204" pitchFamily="34" charset="0"/>
              </a:rPr>
              <a:t>  </a:t>
            </a:r>
            <a:r>
              <a:rPr kumimoji="1" lang="zh-CN" altLang="en-US" sz="1600" b="1" dirty="0">
                <a:latin typeface="Times New Roman" panose="02020603050405020304" pitchFamily="18" charset="0"/>
              </a:rPr>
              <a:t>正常儿子</a:t>
            </a:r>
            <a:r>
              <a:rPr kumimoji="1" lang="zh-CN" altLang="en-US" sz="1600" b="1" dirty="0">
                <a:latin typeface="Tahoma" panose="020B0604030504040204" pitchFamily="34" charset="0"/>
              </a:rPr>
              <a:t>  </a:t>
            </a:r>
            <a:r>
              <a:rPr kumimoji="1" lang="zh-CN" altLang="en-US" sz="1600" b="1" dirty="0">
                <a:latin typeface="Times New Roman" panose="02020603050405020304" pitchFamily="18" charset="0"/>
              </a:rPr>
              <a:t>携带者女儿</a:t>
            </a:r>
            <a:r>
              <a:rPr kumimoji="1" lang="zh-CN" altLang="en-US" sz="1600" b="1" dirty="0">
                <a:latin typeface="Tahoma" panose="020B0604030504040204" pitchFamily="34" charset="0"/>
              </a:rPr>
              <a:t>  </a:t>
            </a:r>
            <a:r>
              <a:rPr kumimoji="1" lang="zh-CN" altLang="en-US" sz="1600" b="1" dirty="0">
                <a:latin typeface="Times New Roman" panose="02020603050405020304" pitchFamily="18" charset="0"/>
              </a:rPr>
              <a:t>色盲儿子</a:t>
            </a:r>
          </a:p>
        </p:txBody>
      </p:sp>
      <p:sp>
        <p:nvSpPr>
          <p:cNvPr id="26630" name="Line 6"/>
          <p:cNvSpPr>
            <a:spLocks noChangeShapeType="1"/>
          </p:cNvSpPr>
          <p:nvPr/>
        </p:nvSpPr>
        <p:spPr bwMode="auto">
          <a:xfrm>
            <a:off x="3429000" y="1676400"/>
            <a:ext cx="0" cy="1752600"/>
          </a:xfrm>
          <a:prstGeom prst="line">
            <a:avLst/>
          </a:prstGeom>
          <a:noFill/>
          <a:ln w="9525">
            <a:solidFill>
              <a:schemeClr val="tx1"/>
            </a:solidFill>
            <a:round/>
          </a:ln>
        </p:spPr>
        <p:txBody>
          <a:bodyPr wrap="none"/>
          <a:lstStyle/>
          <a:p>
            <a:endParaRPr lang="zh-CN" altLang="en-US"/>
          </a:p>
        </p:txBody>
      </p:sp>
      <p:sp>
        <p:nvSpPr>
          <p:cNvPr id="167943" name="Text Box 7"/>
          <p:cNvSpPr txBox="1">
            <a:spLocks noChangeArrowheads="1"/>
          </p:cNvSpPr>
          <p:nvPr/>
        </p:nvSpPr>
        <p:spPr bwMode="auto">
          <a:xfrm>
            <a:off x="0" y="3716338"/>
            <a:ext cx="9144000" cy="3108543"/>
          </a:xfrm>
          <a:prstGeom prst="rect">
            <a:avLst/>
          </a:prstGeom>
          <a:noFill/>
          <a:ln w="9525">
            <a:noFill/>
            <a:miter lim="800000"/>
          </a:ln>
        </p:spPr>
        <p:txBody>
          <a:bodyPr>
            <a:spAutoFit/>
          </a:bodyPr>
          <a:lstStyle/>
          <a:p>
            <a:pPr algn="just" eaLnBrk="1" hangingPunct="1">
              <a:lnSpc>
                <a:spcPct val="110000"/>
              </a:lnSpc>
              <a:spcBef>
                <a:spcPct val="20000"/>
              </a:spcBef>
              <a:buClr>
                <a:schemeClr val="hlink"/>
              </a:buClr>
              <a:buSzPct val="110000"/>
              <a:buFont typeface="Wingdings" panose="05000000000000000000" pitchFamily="2" charset="2"/>
              <a:buNone/>
            </a:pPr>
            <a:r>
              <a:rPr kumimoji="1" lang="zh-CN" altLang="en-US" sz="2000" b="1" dirty="0">
                <a:solidFill>
                  <a:schemeClr val="bg1"/>
                </a:solidFill>
                <a:latin typeface="Times New Roman" panose="02020603050405020304" pitchFamily="18" charset="0"/>
              </a:rPr>
              <a:t>          </a:t>
            </a:r>
            <a:r>
              <a:rPr kumimoji="1" lang="zh-CN" altLang="en-US" sz="2000" b="1" dirty="0">
                <a:latin typeface="Times New Roman" panose="02020603050405020304" pitchFamily="18" charset="0"/>
              </a:rPr>
              <a:t>在 女儿中一半是正常的，一半是携带者，表现型都是正常的。</a:t>
            </a:r>
            <a:endParaRPr kumimoji="1" lang="zh-CN" altLang="en-US" sz="2000" b="1" dirty="0">
              <a:latin typeface="Tahoma" panose="020B0604030504040204" pitchFamily="34" charset="0"/>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zh-CN" altLang="en-US" sz="2000" b="1" dirty="0">
                <a:latin typeface="Tahoma" panose="020B0604030504040204" pitchFamily="34" charset="0"/>
              </a:rPr>
              <a:t>        </a:t>
            </a:r>
            <a:r>
              <a:rPr kumimoji="1" lang="zh-CN" altLang="en-US" sz="2000" b="1" dirty="0">
                <a:latin typeface="Times New Roman" panose="02020603050405020304" pitchFamily="18" charset="0"/>
              </a:rPr>
              <a:t>在儿子中，一半是正常的，一半是色盲的。</a:t>
            </a:r>
            <a:endParaRPr kumimoji="1" lang="zh-CN" altLang="en-US" sz="2000" b="1" dirty="0">
              <a:latin typeface="Tahoma" panose="020B0604030504040204" pitchFamily="34" charset="0"/>
            </a:endParaRPr>
          </a:p>
          <a:p>
            <a:pPr algn="just" eaLnBrk="1" hangingPunct="1">
              <a:lnSpc>
                <a:spcPct val="110000"/>
              </a:lnSpc>
              <a:spcBef>
                <a:spcPct val="20000"/>
              </a:spcBef>
              <a:buClr>
                <a:schemeClr val="hlink"/>
              </a:buClr>
              <a:buSzPct val="110000"/>
              <a:buFont typeface="Wingdings" panose="05000000000000000000" pitchFamily="2" charset="2"/>
              <a:buNone/>
            </a:pPr>
            <a:r>
              <a:rPr kumimoji="1" lang="zh-CN" altLang="en-US" sz="2000" b="1" dirty="0">
                <a:latin typeface="Times New Roman" panose="02020603050405020304" pitchFamily="18" charset="0"/>
              </a:rPr>
              <a:t>         如果携带红绿色盲基因的女性和患有红绿色盲的男性婚配，男孩中将有一半患者，女孩中也将有一半患者，由于这种婚配的机会很少，所以，女性的患病者也就很少。因此，男人患红绿色盲的比率比妇女高得多。</a:t>
            </a:r>
            <a:r>
              <a:rPr kumimoji="1" lang="zh-CN" altLang="en-US" sz="2000" b="1" dirty="0">
                <a:solidFill>
                  <a:srgbClr val="FFFF66"/>
                </a:solidFill>
                <a:latin typeface="Times New Roman" panose="02020603050405020304" pitchFamily="18" charset="0"/>
              </a:rPr>
              <a:t>我国男子红绿色盲患者</a:t>
            </a:r>
            <a:r>
              <a:rPr kumimoji="1" lang="zh-CN" altLang="en-US" sz="2000" b="1" dirty="0" smtClean="0">
                <a:solidFill>
                  <a:srgbClr val="FFFF66"/>
                </a:solidFill>
                <a:latin typeface="Times New Roman" panose="02020603050405020304" pitchFamily="18" charset="0"/>
              </a:rPr>
              <a:t>近</a:t>
            </a:r>
            <a:r>
              <a:rPr kumimoji="1" lang="en-US" altLang="zh-CN" sz="2000" b="1" dirty="0" smtClean="0">
                <a:solidFill>
                  <a:srgbClr val="FFFF66"/>
                </a:solidFill>
                <a:latin typeface="宋体" panose="02010600030101010101" pitchFamily="2" charset="-122"/>
              </a:rPr>
              <a:t>7</a:t>
            </a:r>
            <a:r>
              <a:rPr kumimoji="1" lang="zh-CN" altLang="en-US" sz="2000" b="1" dirty="0" smtClean="0">
                <a:solidFill>
                  <a:srgbClr val="FFFF66"/>
                </a:solidFill>
                <a:latin typeface="宋体" panose="02010600030101010101" pitchFamily="2" charset="-122"/>
              </a:rPr>
              <a:t>％</a:t>
            </a:r>
            <a:r>
              <a:rPr kumimoji="1" lang="zh-CN" altLang="en-US" sz="2000" b="1" dirty="0" smtClean="0">
                <a:solidFill>
                  <a:srgbClr val="FFFF66"/>
                </a:solidFill>
                <a:latin typeface="Times New Roman" panose="02020603050405020304" pitchFamily="18" charset="0"/>
              </a:rPr>
              <a:t>，</a:t>
            </a:r>
            <a:r>
              <a:rPr kumimoji="1" lang="zh-CN" altLang="en-US" sz="2000" b="1" dirty="0">
                <a:solidFill>
                  <a:srgbClr val="FFFF66"/>
                </a:solidFill>
                <a:latin typeface="Times New Roman" panose="02020603050405020304" pitchFamily="18" charset="0"/>
              </a:rPr>
              <a:t>女性患者</a:t>
            </a:r>
            <a:r>
              <a:rPr kumimoji="1" lang="zh-CN" altLang="en-US" sz="2000" b="1" dirty="0">
                <a:solidFill>
                  <a:srgbClr val="FFFF66"/>
                </a:solidFill>
                <a:latin typeface="宋体" panose="02010600030101010101" pitchFamily="2" charset="-122"/>
              </a:rPr>
              <a:t>0</a:t>
            </a:r>
            <a:r>
              <a:rPr kumimoji="1" lang="zh-CN" altLang="en-US" sz="2000" b="1" dirty="0" smtClean="0">
                <a:solidFill>
                  <a:srgbClr val="FFFF66"/>
                </a:solidFill>
                <a:latin typeface="宋体" panose="02010600030101010101" pitchFamily="2" charset="-122"/>
              </a:rPr>
              <a:t>.</a:t>
            </a:r>
            <a:r>
              <a:rPr kumimoji="1" lang="en-US" altLang="zh-CN" sz="2000" b="1" dirty="0" smtClean="0">
                <a:solidFill>
                  <a:srgbClr val="FFFF66"/>
                </a:solidFill>
                <a:latin typeface="宋体" panose="02010600030101010101" pitchFamily="2" charset="-122"/>
              </a:rPr>
              <a:t>5</a:t>
            </a:r>
            <a:r>
              <a:rPr kumimoji="1" lang="zh-CN" altLang="en-US" sz="2000" b="1" dirty="0" smtClean="0">
                <a:solidFill>
                  <a:srgbClr val="FFFF66"/>
                </a:solidFill>
                <a:latin typeface="宋体" panose="02010600030101010101" pitchFamily="2" charset="-122"/>
              </a:rPr>
              <a:t>%</a:t>
            </a:r>
            <a:endParaRPr kumimoji="1" lang="zh-CN" altLang="en-US" sz="2000" b="1" dirty="0">
              <a:solidFill>
                <a:srgbClr val="FFFF66"/>
              </a:solidFill>
              <a:latin typeface="宋体" panose="02010600030101010101" pitchFamily="2" charset="-122"/>
            </a:endParaRPr>
          </a:p>
          <a:p>
            <a:pPr eaLnBrk="1" hangingPunct="1">
              <a:lnSpc>
                <a:spcPct val="110000"/>
              </a:lnSpc>
              <a:spcBef>
                <a:spcPct val="20000"/>
              </a:spcBef>
              <a:buClr>
                <a:schemeClr val="hlink"/>
              </a:buClr>
              <a:buSzPct val="110000"/>
              <a:buFont typeface="Wingdings" panose="05000000000000000000" pitchFamily="2" charset="2"/>
              <a:buChar char="w"/>
            </a:pPr>
            <a:endParaRPr kumimoji="1" lang="zh-CN" altLang="en-US" sz="2000" b="1" dirty="0">
              <a:solidFill>
                <a:srgbClr val="FFFF66"/>
              </a:solidFill>
              <a:latin typeface="Tahoma" panose="020B0604030504040204" pitchFamily="34" charset="0"/>
            </a:endParaRPr>
          </a:p>
          <a:p>
            <a:pPr eaLnBrk="1" hangingPunct="1">
              <a:spcBef>
                <a:spcPct val="50000"/>
              </a:spcBef>
            </a:pPr>
            <a:endParaRPr kumimoji="1" lang="zh-CN" altLang="en-US" sz="2000" dirty="0">
              <a:solidFill>
                <a:srgbClr val="FFFF66"/>
              </a:solidFill>
              <a:latin typeface="Tahoma" panose="020B0604030504040204" pitchFamily="34" charset="0"/>
              <a:ea typeface="黑体" panose="02010609060101010101" pitchFamily="49" charset="-122"/>
            </a:endParaRPr>
          </a:p>
        </p:txBody>
      </p:sp>
      <p:sp>
        <p:nvSpPr>
          <p:cNvPr id="26632" name="Line 8"/>
          <p:cNvSpPr>
            <a:spLocks noChangeShapeType="1"/>
          </p:cNvSpPr>
          <p:nvPr/>
        </p:nvSpPr>
        <p:spPr bwMode="auto">
          <a:xfrm>
            <a:off x="6858000" y="2362200"/>
            <a:ext cx="0" cy="381000"/>
          </a:xfrm>
          <a:prstGeom prst="line">
            <a:avLst/>
          </a:prstGeom>
          <a:noFill/>
          <a:ln w="28575">
            <a:solidFill>
              <a:schemeClr val="tx1"/>
            </a:solidFill>
            <a:round/>
            <a:tailEnd type="triangle" w="med" len="med"/>
          </a:ln>
        </p:spPr>
        <p:txBody>
          <a:bodyPr wrap="none"/>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381000" y="609600"/>
            <a:ext cx="8369300" cy="4216400"/>
          </a:xfrm>
          <a:prstGeom prst="rect">
            <a:avLst/>
          </a:prstGeom>
          <a:noFill/>
          <a:ln w="9525">
            <a:noFill/>
            <a:miter lim="800000"/>
          </a:ln>
        </p:spPr>
        <p:txBody>
          <a:bodyPr>
            <a:spAutoFit/>
          </a:bodyPr>
          <a:lstStyle/>
          <a:p>
            <a:pPr algn="ctr" eaLnBrk="1" hangingPunct="1">
              <a:spcBef>
                <a:spcPct val="50000"/>
              </a:spcBef>
            </a:pPr>
            <a:r>
              <a:rPr kumimoji="1" lang="zh-CN" altLang="en-US" sz="2800" b="1">
                <a:solidFill>
                  <a:srgbClr val="FFFF00"/>
                </a:solidFill>
                <a:latin typeface="黑体" panose="02010609060101010101" pitchFamily="49" charset="-122"/>
                <a:ea typeface="黑体" panose="02010609060101010101" pitchFamily="49" charset="-122"/>
              </a:rPr>
              <a:t>(2) </a:t>
            </a:r>
            <a:r>
              <a:rPr kumimoji="1" lang="en-US" altLang="zh-CN" sz="2800" b="1">
                <a:solidFill>
                  <a:srgbClr val="FFFF00"/>
                </a:solidFill>
                <a:latin typeface="黑体" panose="02010609060101010101" pitchFamily="49" charset="-122"/>
                <a:ea typeface="黑体" panose="02010609060101010101" pitchFamily="49" charset="-122"/>
              </a:rPr>
              <a:t>X-</a:t>
            </a:r>
            <a:r>
              <a:rPr kumimoji="1" lang="zh-CN" altLang="en-US" sz="2800" b="1">
                <a:solidFill>
                  <a:srgbClr val="FFFF00"/>
                </a:solidFill>
                <a:latin typeface="黑体" panose="02010609060101010101" pitchFamily="49" charset="-122"/>
                <a:ea typeface="黑体" panose="02010609060101010101" pitchFamily="49" charset="-122"/>
              </a:rPr>
              <a:t>连锁显性遗传 </a:t>
            </a:r>
            <a:r>
              <a:rPr kumimoji="1" lang="en-US" altLang="zh-CN" sz="2800" b="1">
                <a:solidFill>
                  <a:srgbClr val="FFFF00"/>
                </a:solidFill>
                <a:latin typeface="黑体" panose="02010609060101010101" pitchFamily="49" charset="-122"/>
                <a:ea typeface="黑体" panose="02010609060101010101" pitchFamily="49" charset="-122"/>
              </a:rPr>
              <a:t> </a:t>
            </a:r>
          </a:p>
          <a:p>
            <a:pPr eaLnBrk="1" hangingPunct="1">
              <a:spcBef>
                <a:spcPct val="50000"/>
              </a:spcBef>
            </a:pPr>
            <a:r>
              <a:rPr kumimoji="1" lang="en-US" altLang="zh-CN" sz="2000">
                <a:solidFill>
                  <a:srgbClr val="090A15"/>
                </a:solidFill>
                <a:latin typeface="宋体" panose="02010600030101010101" pitchFamily="2" charset="-122"/>
              </a:rPr>
              <a:t>  </a:t>
            </a:r>
            <a:r>
              <a:rPr kumimoji="1" lang="zh-CN" altLang="en-US" sz="2000" b="1">
                <a:latin typeface="宋体" panose="02010600030101010101" pitchFamily="2" charset="-122"/>
              </a:rPr>
              <a:t>例：抗维生素Ｄ佝偻病（</a:t>
            </a:r>
            <a:r>
              <a:rPr kumimoji="1" lang="zh-CN" altLang="en-US" sz="2000" b="1">
                <a:latin typeface="Comic Sans MS" panose="030F0702030302020204" pitchFamily="66" charset="0"/>
              </a:rPr>
              <a:t>Ｖ</a:t>
            </a:r>
            <a:r>
              <a:rPr kumimoji="1" lang="en-US" altLang="zh-CN" sz="2000" b="1">
                <a:latin typeface="Comic Sans MS" panose="030F0702030302020204" pitchFamily="66" charset="0"/>
              </a:rPr>
              <a:t>itamin D resistant</a:t>
            </a:r>
            <a:r>
              <a:rPr kumimoji="1" lang="en-US" altLang="zh-CN" sz="2000">
                <a:latin typeface="Comic Sans MS" panose="030F0702030302020204" pitchFamily="66" charset="0"/>
              </a:rPr>
              <a:t> </a:t>
            </a:r>
            <a:r>
              <a:rPr kumimoji="1" lang="en-US" altLang="zh-CN" sz="2000" b="1">
                <a:latin typeface="Comic Sans MS" panose="030F0702030302020204" pitchFamily="66" charset="0"/>
              </a:rPr>
              <a:t>richets</a:t>
            </a:r>
            <a:r>
              <a:rPr kumimoji="1" lang="en-US" altLang="zh-CN" sz="2000" b="1">
                <a:latin typeface="宋体" panose="02010600030101010101" pitchFamily="2" charset="-122"/>
              </a:rPr>
              <a:t>)</a:t>
            </a:r>
          </a:p>
          <a:p>
            <a:pPr eaLnBrk="1" hangingPunct="1">
              <a:spcBef>
                <a:spcPct val="50000"/>
              </a:spcBef>
            </a:pPr>
            <a:r>
              <a:rPr kumimoji="1" lang="en-US" altLang="zh-CN" sz="2000" b="1">
                <a:latin typeface="宋体" panose="02010600030101010101" pitchFamily="2" charset="-122"/>
              </a:rPr>
              <a:t>      (</a:t>
            </a:r>
            <a:r>
              <a:rPr kumimoji="1" lang="zh-CN" altLang="en-US" sz="2000" b="1">
                <a:latin typeface="宋体" panose="02010600030101010101" pitchFamily="2" charset="-122"/>
              </a:rPr>
              <a:t>俗称小儿软骨病)</a:t>
            </a:r>
          </a:p>
          <a:p>
            <a:pPr eaLnBrk="1" hangingPunct="1">
              <a:spcBef>
                <a:spcPct val="50000"/>
              </a:spcBef>
            </a:pPr>
            <a:r>
              <a:rPr kumimoji="1" lang="zh-CN" altLang="en-US" sz="2000">
                <a:latin typeface="宋体" panose="02010600030101010101" pitchFamily="2" charset="-122"/>
              </a:rPr>
              <a:t>患者： </a:t>
            </a:r>
            <a:r>
              <a:rPr kumimoji="1" lang="en-US" altLang="zh-CN" sz="2000" b="1">
                <a:latin typeface="宋体" panose="02010600030101010101" pitchFamily="2" charset="-122"/>
              </a:rPr>
              <a:t>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X，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Y</a:t>
            </a:r>
          </a:p>
          <a:p>
            <a:pPr eaLnBrk="1" hangingPunct="1">
              <a:spcBef>
                <a:spcPct val="50000"/>
              </a:spcBef>
            </a:pPr>
            <a:r>
              <a:rPr kumimoji="1" lang="en-US" altLang="zh-CN" sz="2000" b="1">
                <a:latin typeface="宋体" panose="02010600030101010101" pitchFamily="2" charset="-122"/>
              </a:rPr>
              <a:t> P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X</a:t>
            </a:r>
            <a:r>
              <a:rPr kumimoji="1" lang="en-US" altLang="zh-CN" sz="2000" b="1" baseline="30000">
                <a:latin typeface="宋体" panose="02010600030101010101" pitchFamily="2" charset="-122"/>
              </a:rPr>
              <a:t>r   </a:t>
            </a:r>
            <a:r>
              <a:rPr kumimoji="1" lang="en-US" altLang="zh-CN" sz="2000" b="1">
                <a:latin typeface="宋体" panose="02010600030101010101" pitchFamily="2" charset="-122"/>
              </a:rPr>
              <a:t> </a:t>
            </a:r>
            <a:r>
              <a:rPr kumimoji="1" lang="en-US" altLang="zh-CN" sz="2000" b="1">
                <a:latin typeface="宋体" panose="02010600030101010101" pitchFamily="2" charset="-122"/>
                <a:sym typeface="Symbol" panose="05050102010706020507" pitchFamily="18" charset="2"/>
              </a:rPr>
              <a:t></a:t>
            </a:r>
            <a:r>
              <a:rPr kumimoji="1" lang="en-US" altLang="zh-CN" sz="2000" b="1">
                <a:latin typeface="宋体" panose="02010600030101010101" pitchFamily="2" charset="-122"/>
              </a:rPr>
              <a:t>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Y</a:t>
            </a:r>
          </a:p>
          <a:p>
            <a:pPr eaLnBrk="1" hangingPunct="1">
              <a:spcBef>
                <a:spcPct val="50000"/>
              </a:spcBef>
            </a:pPr>
            <a:r>
              <a:rPr kumimoji="1" lang="en-US" altLang="zh-CN" sz="2000">
                <a:latin typeface="宋体" panose="02010600030101010101" pitchFamily="2" charset="-122"/>
              </a:rPr>
              <a:t>    </a:t>
            </a:r>
            <a:r>
              <a:rPr kumimoji="1" lang="zh-CN" altLang="en-US" sz="2000">
                <a:latin typeface="宋体" panose="02010600030101010101" pitchFamily="2" charset="-122"/>
              </a:rPr>
              <a:t>女性患者     正常</a:t>
            </a:r>
          </a:p>
          <a:p>
            <a:pPr eaLnBrk="1" hangingPunct="1">
              <a:spcBef>
                <a:spcPct val="50000"/>
              </a:spcBef>
            </a:pPr>
            <a:endParaRPr kumimoji="1" lang="zh-CN" altLang="en-US" sz="2000" b="1">
              <a:latin typeface="宋体" panose="02010600030101010101" pitchFamily="2" charset="-122"/>
            </a:endParaRPr>
          </a:p>
          <a:p>
            <a:pPr eaLnBrk="1" hangingPunct="1">
              <a:spcBef>
                <a:spcPct val="50000"/>
              </a:spcBef>
            </a:pPr>
            <a:r>
              <a:rPr kumimoji="1" lang="en-US" altLang="zh-CN" sz="2000" b="1">
                <a:latin typeface="宋体" panose="02010600030101010101" pitchFamily="2" charset="-122"/>
              </a:rPr>
              <a:t>F</a:t>
            </a:r>
            <a:r>
              <a:rPr kumimoji="1" lang="en-US" altLang="zh-CN" sz="2000" b="1" baseline="-25000">
                <a:latin typeface="宋体" panose="02010600030101010101" pitchFamily="2" charset="-122"/>
              </a:rPr>
              <a:t>1   </a:t>
            </a:r>
            <a:r>
              <a:rPr kumimoji="1" lang="en-US" altLang="zh-CN" sz="2000" b="1">
                <a:latin typeface="宋体" panose="02010600030101010101" pitchFamily="2" charset="-122"/>
              </a:rPr>
              <a:t>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X</a:t>
            </a:r>
            <a:r>
              <a:rPr kumimoji="1" lang="en-US" altLang="zh-CN" sz="2000" b="1" baseline="30000">
                <a:latin typeface="宋体" panose="02010600030101010101" pitchFamily="2" charset="-122"/>
              </a:rPr>
              <a:t>r </a:t>
            </a:r>
            <a:r>
              <a:rPr kumimoji="1" lang="en-US" altLang="zh-CN" sz="2000" b="1">
                <a:latin typeface="宋体" panose="02010600030101010101" pitchFamily="2" charset="-122"/>
              </a:rPr>
              <a:t>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Y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    X</a:t>
            </a:r>
            <a:r>
              <a:rPr kumimoji="1" lang="en-US" altLang="zh-CN" sz="2000" b="1" baseline="30000">
                <a:latin typeface="宋体" panose="02010600030101010101" pitchFamily="2" charset="-122"/>
              </a:rPr>
              <a:t>r</a:t>
            </a:r>
            <a:r>
              <a:rPr kumimoji="1" lang="en-US" altLang="zh-CN" sz="2000" b="1">
                <a:latin typeface="宋体" panose="02010600030101010101" pitchFamily="2" charset="-122"/>
              </a:rPr>
              <a:t>Y </a:t>
            </a:r>
          </a:p>
          <a:p>
            <a:pPr eaLnBrk="1" hangingPunct="1">
              <a:spcBef>
                <a:spcPct val="50000"/>
              </a:spcBef>
            </a:pPr>
            <a:r>
              <a:rPr kumimoji="1" lang="en-US" altLang="zh-CN" sz="2000">
                <a:latin typeface="宋体" panose="02010600030101010101" pitchFamily="2" charset="-122"/>
              </a:rPr>
              <a:t>   </a:t>
            </a:r>
            <a:r>
              <a:rPr kumimoji="1" lang="zh-CN" altLang="en-US" sz="2000">
                <a:latin typeface="宋体" panose="02010600030101010101" pitchFamily="2" charset="-122"/>
              </a:rPr>
              <a:t>女患者  男患者   女正常  男正常</a:t>
            </a:r>
          </a:p>
        </p:txBody>
      </p:sp>
      <p:sp>
        <p:nvSpPr>
          <p:cNvPr id="27651" name="Text Box 4"/>
          <p:cNvSpPr txBox="1">
            <a:spLocks noChangeArrowheads="1"/>
          </p:cNvSpPr>
          <p:nvPr/>
        </p:nvSpPr>
        <p:spPr bwMode="auto">
          <a:xfrm>
            <a:off x="4924425" y="1752600"/>
            <a:ext cx="4219575" cy="2470150"/>
          </a:xfrm>
          <a:prstGeom prst="rect">
            <a:avLst/>
          </a:prstGeom>
          <a:noFill/>
          <a:ln w="9525">
            <a:noFill/>
            <a:miter lim="800000"/>
          </a:ln>
        </p:spPr>
        <p:txBody>
          <a:bodyPr>
            <a:spAutoFit/>
          </a:bodyPr>
          <a:lstStyle/>
          <a:p>
            <a:pPr eaLnBrk="1" hangingPunct="1">
              <a:spcBef>
                <a:spcPct val="50000"/>
              </a:spcBef>
            </a:pPr>
            <a:r>
              <a:rPr kumimoji="1" lang="en-US" altLang="zh-CN" sz="2400" b="1" dirty="0">
                <a:latin typeface="宋体" panose="02010600030101010101" pitchFamily="2" charset="-122"/>
              </a:rPr>
              <a:t>P   </a:t>
            </a:r>
            <a:r>
              <a:rPr kumimoji="1" lang="en-US" altLang="zh-CN" sz="2400" b="1" dirty="0" err="1">
                <a:latin typeface="宋体" panose="02010600030101010101" pitchFamily="2" charset="-122"/>
              </a:rPr>
              <a:t>X</a:t>
            </a:r>
            <a:r>
              <a:rPr kumimoji="1" lang="en-US" altLang="zh-CN" sz="2400" b="1" baseline="30000" dirty="0" err="1">
                <a:latin typeface="宋体" panose="02010600030101010101" pitchFamily="2" charset="-122"/>
              </a:rPr>
              <a:t>r</a:t>
            </a:r>
            <a:r>
              <a:rPr kumimoji="1" lang="en-US" altLang="zh-CN" sz="2400" b="1" dirty="0" err="1">
                <a:latin typeface="宋体" panose="02010600030101010101" pitchFamily="2" charset="-122"/>
              </a:rPr>
              <a:t>X</a:t>
            </a:r>
            <a:r>
              <a:rPr kumimoji="1" lang="en-US" altLang="zh-CN" sz="2400" b="1" baseline="30000" dirty="0" err="1">
                <a:latin typeface="宋体" panose="02010600030101010101" pitchFamily="2" charset="-122"/>
              </a:rPr>
              <a:t>r</a:t>
            </a:r>
            <a:r>
              <a:rPr kumimoji="1" lang="en-US" altLang="zh-CN" sz="2400" b="1" baseline="30000" dirty="0">
                <a:latin typeface="宋体" panose="02010600030101010101" pitchFamily="2" charset="-122"/>
              </a:rPr>
              <a:t>    </a:t>
            </a:r>
            <a:r>
              <a:rPr kumimoji="1" lang="en-US" altLang="zh-CN" sz="2400" b="1" dirty="0">
                <a:latin typeface="宋体" panose="02010600030101010101" pitchFamily="2" charset="-122"/>
              </a:rPr>
              <a:t>X   X</a:t>
            </a:r>
            <a:r>
              <a:rPr kumimoji="1" lang="en-US" altLang="zh-CN" sz="2400" b="1" baseline="30000" dirty="0">
                <a:latin typeface="宋体" panose="02010600030101010101" pitchFamily="2" charset="-122"/>
              </a:rPr>
              <a:t>R</a:t>
            </a:r>
            <a:r>
              <a:rPr kumimoji="1" lang="en-US" altLang="zh-CN" sz="2400" b="1" dirty="0">
                <a:latin typeface="宋体" panose="02010600030101010101" pitchFamily="2" charset="-122"/>
              </a:rPr>
              <a:t>Y</a:t>
            </a:r>
            <a:r>
              <a:rPr kumimoji="1" lang="en-US" altLang="zh-CN" dirty="0">
                <a:latin typeface="宋体" panose="02010600030101010101" pitchFamily="2" charset="-122"/>
              </a:rPr>
              <a:t>                       </a:t>
            </a:r>
          </a:p>
          <a:p>
            <a:pPr eaLnBrk="1" hangingPunct="1">
              <a:spcBef>
                <a:spcPct val="50000"/>
              </a:spcBef>
            </a:pPr>
            <a:r>
              <a:rPr kumimoji="1" lang="en-US" altLang="zh-CN" dirty="0">
                <a:latin typeface="宋体" panose="02010600030101010101" pitchFamily="2" charset="-122"/>
              </a:rPr>
              <a:t>                                  </a:t>
            </a:r>
            <a:r>
              <a:rPr kumimoji="1" lang="zh-CN" altLang="en-US" dirty="0">
                <a:latin typeface="宋体" panose="02010600030101010101" pitchFamily="2" charset="-122"/>
              </a:rPr>
              <a:t>男性患者</a:t>
            </a:r>
          </a:p>
          <a:p>
            <a:pPr eaLnBrk="1" hangingPunct="1">
              <a:spcBef>
                <a:spcPct val="50000"/>
              </a:spcBef>
            </a:pPr>
            <a:r>
              <a:rPr kumimoji="1" lang="en-US" altLang="zh-CN" sz="2400" b="1" dirty="0">
                <a:latin typeface="宋体" panose="02010600030101010101" pitchFamily="2" charset="-122"/>
              </a:rPr>
              <a:t>F</a:t>
            </a:r>
            <a:r>
              <a:rPr kumimoji="1" lang="en-US" altLang="zh-CN" sz="2400" b="1" baseline="-25000" dirty="0">
                <a:latin typeface="宋体" panose="02010600030101010101" pitchFamily="2" charset="-122"/>
              </a:rPr>
              <a:t>1</a:t>
            </a:r>
            <a:r>
              <a:rPr kumimoji="1" lang="en-US" altLang="zh-CN" sz="2400" b="1" dirty="0">
                <a:latin typeface="宋体" panose="02010600030101010101" pitchFamily="2" charset="-122"/>
              </a:rPr>
              <a:t>   </a:t>
            </a:r>
            <a:r>
              <a:rPr kumimoji="1" lang="en-US" altLang="zh-CN" sz="2400" b="1" dirty="0" err="1">
                <a:latin typeface="宋体" panose="02010600030101010101" pitchFamily="2" charset="-122"/>
              </a:rPr>
              <a:t>X</a:t>
            </a:r>
            <a:r>
              <a:rPr kumimoji="1" lang="en-US" altLang="zh-CN" sz="2400" b="1" baseline="30000" dirty="0" err="1">
                <a:latin typeface="宋体" panose="02010600030101010101" pitchFamily="2" charset="-122"/>
              </a:rPr>
              <a:t>R</a:t>
            </a:r>
            <a:r>
              <a:rPr kumimoji="1" lang="en-US" altLang="zh-CN" sz="2400" b="1" dirty="0" err="1">
                <a:latin typeface="宋体" panose="02010600030101010101" pitchFamily="2" charset="-122"/>
              </a:rPr>
              <a:t>X</a:t>
            </a:r>
            <a:r>
              <a:rPr kumimoji="1" lang="en-US" altLang="zh-CN" sz="2400" b="1" baseline="30000" dirty="0" err="1">
                <a:latin typeface="宋体" panose="02010600030101010101" pitchFamily="2" charset="-122"/>
              </a:rPr>
              <a:t>r</a:t>
            </a:r>
            <a:r>
              <a:rPr kumimoji="1" lang="en-US" altLang="zh-CN" sz="2400" b="1" baseline="30000" dirty="0">
                <a:latin typeface="宋体" panose="02010600030101010101" pitchFamily="2" charset="-122"/>
              </a:rPr>
              <a:t> </a:t>
            </a:r>
            <a:r>
              <a:rPr kumimoji="1" lang="en-US" altLang="zh-CN" sz="2400" b="1" dirty="0">
                <a:latin typeface="宋体" panose="02010600030101010101" pitchFamily="2" charset="-122"/>
              </a:rPr>
              <a:t>     </a:t>
            </a:r>
            <a:r>
              <a:rPr kumimoji="1" lang="en-US" altLang="zh-CN" sz="2400" b="1" dirty="0" err="1">
                <a:latin typeface="宋体" panose="02010600030101010101" pitchFamily="2" charset="-122"/>
              </a:rPr>
              <a:t>X</a:t>
            </a:r>
            <a:r>
              <a:rPr kumimoji="1" lang="en-US" altLang="zh-CN" sz="2400" b="1" baseline="30000" dirty="0" err="1">
                <a:latin typeface="宋体" panose="02010600030101010101" pitchFamily="2" charset="-122"/>
              </a:rPr>
              <a:t>r</a:t>
            </a:r>
            <a:r>
              <a:rPr kumimoji="1" lang="en-US" altLang="zh-CN" sz="2400" b="1" dirty="0" err="1">
                <a:latin typeface="宋体" panose="02010600030101010101" pitchFamily="2" charset="-122"/>
              </a:rPr>
              <a:t>Y</a:t>
            </a:r>
            <a:endParaRPr kumimoji="1" lang="en-US" altLang="zh-CN" sz="2400" b="1" dirty="0">
              <a:latin typeface="宋体" panose="02010600030101010101" pitchFamily="2" charset="-122"/>
            </a:endParaRPr>
          </a:p>
          <a:p>
            <a:pPr eaLnBrk="1" hangingPunct="1">
              <a:spcBef>
                <a:spcPct val="50000"/>
              </a:spcBef>
            </a:pPr>
            <a:r>
              <a:rPr kumimoji="1" lang="en-US" altLang="zh-CN" dirty="0">
                <a:latin typeface="宋体" panose="02010600030101010101" pitchFamily="2" charset="-122"/>
              </a:rPr>
              <a:t>     </a:t>
            </a:r>
            <a:r>
              <a:rPr kumimoji="1" lang="zh-CN" altLang="en-US" dirty="0">
                <a:latin typeface="宋体" panose="02010600030101010101" pitchFamily="2" charset="-122"/>
              </a:rPr>
              <a:t>女性患者     男性正常</a:t>
            </a:r>
          </a:p>
          <a:p>
            <a:pPr eaLnBrk="1" hangingPunct="1"/>
            <a:endParaRPr kumimoji="1" lang="zh-CN" altLang="en-US" sz="2400" dirty="0">
              <a:latin typeface="宋体" panose="02010600030101010101" pitchFamily="2" charset="-122"/>
            </a:endParaRPr>
          </a:p>
        </p:txBody>
      </p:sp>
      <p:sp>
        <p:nvSpPr>
          <p:cNvPr id="27652" name="Line 6"/>
          <p:cNvSpPr>
            <a:spLocks noChangeShapeType="1"/>
          </p:cNvSpPr>
          <p:nvPr/>
        </p:nvSpPr>
        <p:spPr bwMode="auto">
          <a:xfrm>
            <a:off x="6705600" y="2362200"/>
            <a:ext cx="0" cy="685800"/>
          </a:xfrm>
          <a:prstGeom prst="line">
            <a:avLst/>
          </a:prstGeom>
          <a:noFill/>
          <a:ln w="28575">
            <a:solidFill>
              <a:schemeClr val="tx1"/>
            </a:solidFill>
            <a:round/>
            <a:tailEnd type="triangle" w="med" len="med"/>
          </a:ln>
        </p:spPr>
        <p:txBody>
          <a:bodyPr wrap="none"/>
          <a:lstStyle/>
          <a:p>
            <a:endParaRPr lang="zh-CN" altLang="en-US"/>
          </a:p>
        </p:txBody>
      </p:sp>
      <p:sp>
        <p:nvSpPr>
          <p:cNvPr id="171015" name="Text Box 7"/>
          <p:cNvSpPr txBox="1">
            <a:spLocks noChangeArrowheads="1"/>
          </p:cNvSpPr>
          <p:nvPr/>
        </p:nvSpPr>
        <p:spPr bwMode="auto">
          <a:xfrm>
            <a:off x="304800" y="4800600"/>
            <a:ext cx="8791575" cy="1463675"/>
          </a:xfrm>
          <a:prstGeom prst="rect">
            <a:avLst/>
          </a:prstGeom>
          <a:noFill/>
          <a:ln w="9525">
            <a:noFill/>
            <a:miter lim="800000"/>
          </a:ln>
        </p:spPr>
        <p:txBody>
          <a:bodyPr>
            <a:spAutoFit/>
          </a:bodyPr>
          <a:lstStyle/>
          <a:p>
            <a:pPr eaLnBrk="1" hangingPunct="1">
              <a:spcBef>
                <a:spcPct val="50000"/>
              </a:spcBef>
            </a:pPr>
            <a:r>
              <a:rPr kumimoji="1" lang="zh-CN" altLang="en-US" sz="2000" b="1">
                <a:latin typeface="宋体" panose="02010600030101010101" pitchFamily="2" charset="-122"/>
              </a:rPr>
              <a:t>   由</a:t>
            </a:r>
            <a:r>
              <a:rPr kumimoji="1" lang="en-US" altLang="zh-CN" sz="2000" b="1">
                <a:latin typeface="宋体" panose="02010600030101010101" pitchFamily="2" charset="-122"/>
              </a:rPr>
              <a:t>X</a:t>
            </a:r>
            <a:r>
              <a:rPr kumimoji="1" lang="zh-CN" altLang="en-US" sz="2000" b="1">
                <a:latin typeface="宋体" panose="02010600030101010101" pitchFamily="2" charset="-122"/>
              </a:rPr>
              <a:t>染色体上显性基因</a:t>
            </a:r>
            <a:r>
              <a:rPr kumimoji="1" lang="en-US" altLang="zh-CN" sz="2000" b="1">
                <a:latin typeface="宋体" panose="02010600030101010101" pitchFamily="2" charset="-122"/>
              </a:rPr>
              <a:t>R</a:t>
            </a:r>
            <a:r>
              <a:rPr kumimoji="1" lang="zh-CN" altLang="en-US" sz="2000" b="1">
                <a:latin typeface="宋体" panose="02010600030101010101" pitchFamily="2" charset="-122"/>
              </a:rPr>
              <a:t>的作用     肾小管对磷的吸收发生障碍，使尿中排出大量的磷，血磷降低，肠对磷、钙吸收不良形成佝偻病、鸡胸、身材矮小 、驼背 、两腿弯曲、 下肢进行性弯曲，呈膝内翻或外翻。</a:t>
            </a:r>
          </a:p>
          <a:p>
            <a:pPr eaLnBrk="1" hangingPunct="1">
              <a:spcBef>
                <a:spcPct val="50000"/>
              </a:spcBef>
            </a:pPr>
            <a:endParaRPr kumimoji="1" lang="zh-CN" altLang="en-US" sz="2000">
              <a:latin typeface="Tahoma" panose="020B0604030504040204" pitchFamily="34" charset="0"/>
              <a:ea typeface="黑体" panose="02010609060101010101" pitchFamily="49" charset="-122"/>
            </a:endParaRPr>
          </a:p>
        </p:txBody>
      </p:sp>
      <p:sp>
        <p:nvSpPr>
          <p:cNvPr id="27654" name="Line 8"/>
          <p:cNvSpPr>
            <a:spLocks noChangeShapeType="1"/>
          </p:cNvSpPr>
          <p:nvPr/>
        </p:nvSpPr>
        <p:spPr bwMode="auto">
          <a:xfrm>
            <a:off x="2286000" y="3048000"/>
            <a:ext cx="0" cy="685800"/>
          </a:xfrm>
          <a:prstGeom prst="line">
            <a:avLst/>
          </a:prstGeom>
          <a:noFill/>
          <a:ln w="28575">
            <a:solidFill>
              <a:schemeClr val="tx1"/>
            </a:solidFill>
            <a:round/>
            <a:tailEnd type="triangle" w="med" len="med"/>
          </a:ln>
        </p:spPr>
        <p:txBody>
          <a:bodyPr wrap="none"/>
          <a:lstStyle/>
          <a:p>
            <a:endParaRPr lang="zh-CN" altLang="en-US"/>
          </a:p>
        </p:txBody>
      </p:sp>
      <p:sp>
        <p:nvSpPr>
          <p:cNvPr id="27655" name="Line 9"/>
          <p:cNvSpPr>
            <a:spLocks noChangeShapeType="1"/>
          </p:cNvSpPr>
          <p:nvPr/>
        </p:nvSpPr>
        <p:spPr bwMode="auto">
          <a:xfrm>
            <a:off x="4267200" y="5029200"/>
            <a:ext cx="457200" cy="0"/>
          </a:xfrm>
          <a:prstGeom prst="line">
            <a:avLst/>
          </a:prstGeom>
          <a:noFill/>
          <a:ln w="9525">
            <a:solidFill>
              <a:schemeClr val="tx1"/>
            </a:solidFill>
            <a:round/>
            <a:tailEnd type="triangle" w="med" len="med"/>
          </a:ln>
        </p:spPr>
        <p:txBody>
          <a:bodyPr wrap="none"/>
          <a:lstStyle/>
          <a:p>
            <a:endParaRPr lang="zh-CN"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228600" y="609600"/>
            <a:ext cx="8915400" cy="6124754"/>
          </a:xfrm>
          <a:prstGeom prst="rect">
            <a:avLst/>
          </a:prstGeom>
          <a:noFill/>
          <a:ln w="9525">
            <a:noFill/>
            <a:miter lim="800000"/>
          </a:ln>
        </p:spPr>
        <p:txBody>
          <a:bodyPr>
            <a:spAutoFit/>
          </a:bodyPr>
          <a:lstStyle/>
          <a:p>
            <a:pPr eaLnBrk="1" hangingPunct="1">
              <a:spcBef>
                <a:spcPct val="50000"/>
              </a:spcBef>
            </a:pPr>
            <a:r>
              <a:rPr kumimoji="1" lang="zh-CN" altLang="en-US" sz="2000" b="1" dirty="0">
                <a:solidFill>
                  <a:srgbClr val="FFFF00"/>
                </a:solidFill>
                <a:latin typeface="Times New Roman" panose="02020603050405020304" pitchFamily="18" charset="0"/>
              </a:rPr>
              <a:t> </a:t>
            </a:r>
            <a:r>
              <a:rPr kumimoji="1" lang="en-US" altLang="zh-CN" sz="2400" b="1" dirty="0">
                <a:solidFill>
                  <a:srgbClr val="FFFF00"/>
                </a:solidFill>
                <a:latin typeface="黑体" panose="02010609060101010101" pitchFamily="49" charset="-122"/>
                <a:ea typeface="黑体" panose="02010609060101010101" pitchFamily="49" charset="-122"/>
              </a:rPr>
              <a:t>X</a:t>
            </a:r>
            <a:r>
              <a:rPr kumimoji="1" lang="zh-CN" altLang="en-US" sz="2400" b="1" dirty="0">
                <a:solidFill>
                  <a:srgbClr val="FFFF00"/>
                </a:solidFill>
                <a:latin typeface="黑体" panose="02010609060101010101" pitchFamily="49" charset="-122"/>
                <a:ea typeface="黑体" panose="02010609060101010101" pitchFamily="49" charset="-122"/>
              </a:rPr>
              <a:t>连锁显性遗传病系谱的特点</a:t>
            </a:r>
            <a:r>
              <a:rPr kumimoji="1" lang="zh-CN" altLang="en-US" sz="2400" b="1" dirty="0">
                <a:latin typeface="黑体" panose="02010609060101010101" pitchFamily="49" charset="-122"/>
                <a:ea typeface="黑体" panose="02010609060101010101" pitchFamily="49" charset="-122"/>
              </a:rPr>
              <a:t>：</a:t>
            </a:r>
          </a:p>
          <a:p>
            <a:pPr eaLnBrk="1" hangingPunct="1">
              <a:lnSpc>
                <a:spcPct val="110000"/>
              </a:lnSpc>
              <a:spcBef>
                <a:spcPct val="50000"/>
              </a:spcBef>
            </a:pPr>
            <a:r>
              <a:rPr kumimoji="1" lang="zh-CN" altLang="en-US" sz="2400" b="1" dirty="0">
                <a:latin typeface="黑体" panose="02010609060101010101" pitchFamily="49" charset="-122"/>
                <a:ea typeface="黑体" panose="02010609060101010101" pitchFamily="49" charset="-122"/>
              </a:rPr>
              <a:t>①女性患者多于男性患者</a:t>
            </a:r>
            <a:endParaRPr kumimoji="1" lang="en-US" altLang="zh-CN" sz="2400" b="1" dirty="0">
              <a:latin typeface="黑体" panose="02010609060101010101" pitchFamily="49" charset="-122"/>
              <a:ea typeface="黑体" panose="02010609060101010101" pitchFamily="49" charset="-122"/>
            </a:endParaRPr>
          </a:p>
          <a:p>
            <a:pPr eaLnBrk="1" hangingPunct="1">
              <a:lnSpc>
                <a:spcPct val="110000"/>
              </a:lnSpc>
              <a:spcBef>
                <a:spcPct val="50000"/>
              </a:spcBef>
            </a:pPr>
            <a:r>
              <a:rPr kumimoji="1" lang="zh-CN" altLang="en-US" sz="2400" b="1" dirty="0">
                <a:latin typeface="黑体" panose="02010609060101010101" pitchFamily="49" charset="-122"/>
                <a:ea typeface="黑体" panose="02010609060101010101" pitchFamily="49" charset="-122"/>
              </a:rPr>
              <a:t> 但男性患者比女性患者严重，原因之一是女性杂合体（</a:t>
            </a:r>
            <a:r>
              <a:rPr kumimoji="1" lang="en-US" altLang="zh-CN" sz="2400" b="1" dirty="0" err="1">
                <a:latin typeface="黑体" panose="02010609060101010101" pitchFamily="49" charset="-122"/>
                <a:ea typeface="黑体" panose="02010609060101010101" pitchFamily="49" charset="-122"/>
              </a:rPr>
              <a:t>X</a:t>
            </a:r>
            <a:r>
              <a:rPr kumimoji="1" lang="en-US" altLang="zh-CN" sz="2400" b="1" baseline="30000" dirty="0" err="1">
                <a:latin typeface="黑体" panose="02010609060101010101" pitchFamily="49" charset="-122"/>
                <a:ea typeface="黑体" panose="02010609060101010101" pitchFamily="49" charset="-122"/>
              </a:rPr>
              <a:t>R</a:t>
            </a:r>
            <a:r>
              <a:rPr kumimoji="1" lang="en-US" altLang="zh-CN" sz="2400" b="1" dirty="0" err="1">
                <a:latin typeface="黑体" panose="02010609060101010101" pitchFamily="49" charset="-122"/>
                <a:ea typeface="黑体" panose="02010609060101010101" pitchFamily="49" charset="-122"/>
              </a:rPr>
              <a:t>X</a:t>
            </a:r>
            <a:r>
              <a:rPr kumimoji="1" lang="en-US" altLang="zh-CN" sz="2400" b="1" baseline="30000" dirty="0" err="1">
                <a:latin typeface="黑体" panose="02010609060101010101" pitchFamily="49" charset="-122"/>
                <a:ea typeface="黑体" panose="02010609060101010101" pitchFamily="49" charset="-122"/>
              </a:rPr>
              <a:t>r</a:t>
            </a:r>
            <a:r>
              <a:rPr kumimoji="1" lang="en-US" altLang="zh-CN" sz="2400" b="1" dirty="0">
                <a:latin typeface="黑体" panose="02010609060101010101" pitchFamily="49" charset="-122"/>
                <a:ea typeface="黑体" panose="02010609060101010101" pitchFamily="49" charset="-122"/>
              </a:rPr>
              <a:t>）</a:t>
            </a:r>
          </a:p>
          <a:p>
            <a:pPr eaLnBrk="1" hangingPunct="1">
              <a:lnSpc>
                <a:spcPct val="110000"/>
              </a:lnSpc>
              <a:spcBef>
                <a:spcPct val="50000"/>
              </a:spcBef>
            </a:pPr>
            <a:r>
              <a:rPr kumimoji="1" lang="zh-CN" altLang="en-US" sz="2400" b="1" dirty="0">
                <a:latin typeface="黑体" panose="02010609060101010101" pitchFamily="49" charset="-122"/>
                <a:ea typeface="黑体" panose="02010609060101010101" pitchFamily="49" charset="-122"/>
              </a:rPr>
              <a:t> 患者还有一个正常的隐性等位基因成员，它可以进行功能性的补偿。</a:t>
            </a:r>
          </a:p>
          <a:p>
            <a:pPr eaLnBrk="1" hangingPunct="1">
              <a:lnSpc>
                <a:spcPct val="110000"/>
              </a:lnSpc>
              <a:spcBef>
                <a:spcPct val="50000"/>
              </a:spcBef>
            </a:pPr>
            <a:r>
              <a:rPr kumimoji="1" lang="zh-CN" altLang="en-US" sz="2400" b="1" dirty="0">
                <a:latin typeface="黑体" panose="02010609060101010101" pitchFamily="49" charset="-122"/>
                <a:ea typeface="黑体" panose="02010609060101010101" pitchFamily="49" charset="-122"/>
              </a:rPr>
              <a:t>②患者的双亲中必有一方为发病患者。</a:t>
            </a:r>
          </a:p>
          <a:p>
            <a:pPr eaLnBrk="1" hangingPunct="1">
              <a:lnSpc>
                <a:spcPct val="110000"/>
              </a:lnSpc>
              <a:spcBef>
                <a:spcPct val="50000"/>
              </a:spcBef>
            </a:pPr>
            <a:r>
              <a:rPr kumimoji="1" lang="zh-CN" altLang="en-US" sz="2400" b="1" dirty="0">
                <a:latin typeface="黑体" panose="02010609060101010101" pitchFamily="49" charset="-122"/>
                <a:ea typeface="黑体" panose="02010609060101010101" pitchFamily="49" charset="-122"/>
              </a:rPr>
              <a:t>③男性患者的儿子是正常的，而女儿患病</a:t>
            </a:r>
          </a:p>
          <a:p>
            <a:pPr eaLnBrk="1" hangingPunct="1">
              <a:lnSpc>
                <a:spcPct val="110000"/>
              </a:lnSpc>
              <a:spcBef>
                <a:spcPct val="50000"/>
              </a:spcBef>
            </a:pPr>
            <a:r>
              <a:rPr kumimoji="1" lang="zh-CN" altLang="en-US" sz="2400" b="1" dirty="0" smtClean="0">
                <a:latin typeface="黑体" panose="02010609060101010101" pitchFamily="49" charset="-122"/>
                <a:ea typeface="黑体" panose="02010609060101010101" pitchFamily="49" charset="-122"/>
              </a:rPr>
              <a:t>女性</a:t>
            </a:r>
            <a:r>
              <a:rPr kumimoji="1" lang="zh-CN" altLang="en-US" sz="2400" b="1" dirty="0">
                <a:latin typeface="黑体" panose="02010609060101010101" pitchFamily="49" charset="-122"/>
                <a:ea typeface="黑体" panose="02010609060101010101" pitchFamily="49" charset="-122"/>
              </a:rPr>
              <a:t>杂合体患者的子女中各有1/2是发病患者，请注意，当女性患者是纯合体或杂合体时，她的遗传方式和常染色体遗传不易区别。所以，在我们尚不知道确切的遗传方式以前，必须把注意力放在她的患病儿子身上。这样，才能明辨两种不同的遗传类型。</a:t>
            </a:r>
          </a:p>
          <a:p>
            <a:pPr eaLnBrk="1" hangingPunct="1">
              <a:lnSpc>
                <a:spcPct val="110000"/>
              </a:lnSpc>
              <a:spcBef>
                <a:spcPct val="50000"/>
              </a:spcBef>
              <a:buFontTx/>
              <a:buChar char="•"/>
            </a:pPr>
            <a:endParaRPr kumimoji="1" lang="zh-CN" altLang="en-US" sz="2000" b="1"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304800" y="914400"/>
            <a:ext cx="8610600" cy="6858000"/>
          </a:xfrm>
        </p:spPr>
        <p:txBody>
          <a:bodyPr/>
          <a:lstStyle/>
          <a:p>
            <a:pPr algn="just">
              <a:lnSpc>
                <a:spcPct val="120000"/>
              </a:lnSpc>
              <a:buFontTx/>
              <a:buNone/>
            </a:pPr>
            <a:r>
              <a:rPr lang="zh-CN" altLang="en-US" sz="2800" b="1" dirty="0" smtClean="0">
                <a:solidFill>
                  <a:srgbClr val="FFFF00"/>
                </a:solidFill>
                <a:latin typeface="黑体" panose="02010609060101010101" pitchFamily="49" charset="-122"/>
                <a:ea typeface="黑体" panose="02010609060101010101" pitchFamily="49" charset="-122"/>
              </a:rPr>
              <a:t>2、人类的</a:t>
            </a:r>
            <a:r>
              <a:rPr lang="en-US" altLang="zh-CN" sz="2800" b="1" dirty="0" smtClean="0">
                <a:solidFill>
                  <a:srgbClr val="FFFF00"/>
                </a:solidFill>
                <a:latin typeface="黑体" panose="02010609060101010101" pitchFamily="49" charset="-122"/>
                <a:ea typeface="黑体" panose="02010609060101010101" pitchFamily="49" charset="-122"/>
              </a:rPr>
              <a:t>Y</a:t>
            </a:r>
            <a:r>
              <a:rPr lang="zh-CN" altLang="en-US" sz="2800" b="1" dirty="0" smtClean="0">
                <a:solidFill>
                  <a:srgbClr val="FFFF00"/>
                </a:solidFill>
                <a:latin typeface="黑体" panose="02010609060101010101" pitchFamily="49" charset="-122"/>
                <a:ea typeface="黑体" panose="02010609060101010101" pitchFamily="49" charset="-122"/>
              </a:rPr>
              <a:t>连锁遗传</a:t>
            </a:r>
          </a:p>
          <a:p>
            <a:pPr algn="just">
              <a:lnSpc>
                <a:spcPct val="120000"/>
              </a:lnSpc>
              <a:buFontTx/>
              <a:buNone/>
            </a:pPr>
            <a:r>
              <a:rPr lang="zh-CN" altLang="en-US" sz="2400" b="1" dirty="0" smtClean="0">
                <a:solidFill>
                  <a:srgbClr val="090A15"/>
                </a:solidFill>
              </a:rPr>
              <a:t>   </a:t>
            </a:r>
            <a:r>
              <a:rPr lang="en-US" altLang="zh-CN" sz="2800" b="1" dirty="0" smtClean="0">
                <a:latin typeface="黑体" panose="02010609060101010101" pitchFamily="49" charset="-122"/>
                <a:ea typeface="黑体" panose="02010609060101010101" pitchFamily="49" charset="-122"/>
              </a:rPr>
              <a:t>Y</a:t>
            </a:r>
            <a:r>
              <a:rPr lang="zh-CN" altLang="en-US" sz="2800" b="1" dirty="0" smtClean="0">
                <a:latin typeface="黑体" panose="02010609060101010101" pitchFamily="49" charset="-122"/>
                <a:ea typeface="黑体" panose="02010609060101010101" pitchFamily="49" charset="-122"/>
              </a:rPr>
              <a:t>染色体上的基因很少，有的基因在</a:t>
            </a:r>
            <a:r>
              <a:rPr lang="en-US" altLang="zh-CN" sz="2800" b="1" dirty="0" smtClean="0">
                <a:latin typeface="黑体" panose="02010609060101010101" pitchFamily="49" charset="-122"/>
                <a:ea typeface="黑体" panose="02010609060101010101" pitchFamily="49" charset="-122"/>
              </a:rPr>
              <a:t>X</a:t>
            </a:r>
            <a:r>
              <a:rPr lang="zh-CN" altLang="en-US" sz="2800" b="1" dirty="0" smtClean="0">
                <a:latin typeface="黑体" panose="02010609060101010101" pitchFamily="49" charset="-122"/>
                <a:ea typeface="黑体" panose="02010609060101010101" pitchFamily="49" charset="-122"/>
              </a:rPr>
              <a:t>染色体上没有等位基因，因此，这些基因控制的性状，只能在雄性个体中表现，这种现象叫限雄遗传（</a:t>
            </a:r>
            <a:r>
              <a:rPr lang="en-US" altLang="zh-CN" sz="2800" dirty="0" err="1" smtClean="0">
                <a:latin typeface="黑体" panose="02010609060101010101" pitchFamily="49" charset="-122"/>
                <a:ea typeface="黑体" panose="02010609060101010101" pitchFamily="49" charset="-122"/>
              </a:rPr>
              <a:t>holandric</a:t>
            </a:r>
            <a:r>
              <a:rPr lang="en-US" altLang="zh-CN" sz="2800" dirty="0" smtClean="0">
                <a:latin typeface="黑体" panose="02010609060101010101" pitchFamily="49" charset="-122"/>
                <a:ea typeface="黑体" panose="02010609060101010101" pitchFamily="49" charset="-122"/>
              </a:rPr>
              <a:t> inheritance</a:t>
            </a:r>
            <a:r>
              <a:rPr lang="en-US" altLang="zh-CN" sz="2800" b="1" dirty="0" smtClean="0">
                <a:latin typeface="黑体" panose="02010609060101010101" pitchFamily="49" charset="-122"/>
                <a:ea typeface="黑体" panose="02010609060101010101" pitchFamily="49" charset="-122"/>
              </a:rPr>
              <a:t>）。</a:t>
            </a:r>
          </a:p>
          <a:p>
            <a:pPr algn="just">
              <a:lnSpc>
                <a:spcPct val="120000"/>
              </a:lnSpc>
              <a:buFontTx/>
              <a:buNone/>
            </a:pPr>
            <a:r>
              <a:rPr lang="en-US" altLang="zh-CN" sz="2800" b="1" dirty="0" smtClean="0">
                <a:latin typeface="黑体" panose="02010609060101010101" pitchFamily="49" charset="-122"/>
                <a:ea typeface="黑体" panose="02010609060101010101" pitchFamily="49" charset="-122"/>
              </a:rPr>
              <a:t>  </a:t>
            </a:r>
            <a:r>
              <a:rPr lang="zh-CN" altLang="en-US" sz="2800" b="1" dirty="0" smtClean="0">
                <a:latin typeface="黑体" panose="02010609060101010101" pitchFamily="49" charset="-122"/>
                <a:ea typeface="黑体" panose="02010609060101010101" pitchFamily="49" charset="-122"/>
              </a:rPr>
              <a:t>例：</a:t>
            </a:r>
            <a:r>
              <a:rPr lang="en-US" altLang="zh-CN" sz="2800" b="1" dirty="0" smtClean="0">
                <a:latin typeface="黑体" panose="02010609060101010101" pitchFamily="49" charset="-122"/>
                <a:ea typeface="黑体" panose="02010609060101010101" pitchFamily="49" charset="-122"/>
              </a:rPr>
              <a:t>hairy ears  、    TDF Gene </a:t>
            </a:r>
            <a:r>
              <a:rPr lang="zh-CN" altLang="en-US" sz="2800" b="1" dirty="0" smtClean="0">
                <a:latin typeface="黑体" panose="02010609060101010101" pitchFamily="49" charset="-122"/>
                <a:ea typeface="黑体" panose="02010609060101010101" pitchFamily="49" charset="-122"/>
              </a:rPr>
              <a:t>等</a:t>
            </a:r>
            <a:r>
              <a:rPr lang="en-US" altLang="zh-CN" sz="2800" b="1" dirty="0" smtClean="0">
                <a:latin typeface="黑体" panose="02010609060101010101" pitchFamily="49" charset="-122"/>
                <a:ea typeface="黑体" panose="02010609060101010101" pitchFamily="49" charset="-122"/>
              </a:rPr>
              <a:t>,</a:t>
            </a:r>
            <a:endParaRPr lang="zh-CN" altLang="en-US" sz="2800" b="1" dirty="0" smtClean="0">
              <a:latin typeface="黑体" panose="02010609060101010101" pitchFamily="49" charset="-122"/>
              <a:ea typeface="黑体" panose="02010609060101010101" pitchFamily="49" charset="-122"/>
            </a:endParaRPr>
          </a:p>
          <a:p>
            <a:pPr algn="just">
              <a:lnSpc>
                <a:spcPct val="120000"/>
              </a:lnSpc>
              <a:buFontTx/>
              <a:buNone/>
            </a:pPr>
            <a:r>
              <a:rPr lang="zh-CN" altLang="en-US" sz="2800" b="1" dirty="0" smtClean="0">
                <a:latin typeface="黑体" panose="02010609060101010101" pitchFamily="49" charset="-122"/>
                <a:ea typeface="黑体" panose="02010609060101010101" pitchFamily="49" charset="-122"/>
              </a:rPr>
              <a:t>  这些性状只在男性中表达，只能从父亲传给儿子。</a:t>
            </a:r>
          </a:p>
          <a:p>
            <a:pPr algn="just">
              <a:lnSpc>
                <a:spcPct val="120000"/>
              </a:lnSpc>
              <a:buFontTx/>
              <a:buNone/>
            </a:pPr>
            <a:endParaRPr lang="zh-CN" altLang="en-US" sz="2400" b="1" dirty="0" smtClean="0"/>
          </a:p>
        </p:txBody>
      </p:sp>
      <p:sp>
        <p:nvSpPr>
          <p:cNvPr id="3" name="TextBox 2"/>
          <p:cNvSpPr txBox="1"/>
          <p:nvPr/>
        </p:nvSpPr>
        <p:spPr>
          <a:xfrm>
            <a:off x="685800" y="4953000"/>
            <a:ext cx="7528921" cy="646331"/>
          </a:xfrm>
          <a:prstGeom prst="rect">
            <a:avLst/>
          </a:prstGeom>
          <a:noFill/>
        </p:spPr>
        <p:txBody>
          <a:bodyPr wrap="none" rtlCol="0">
            <a:spAutoFit/>
          </a:bodyPr>
          <a:lstStyle/>
          <a:p>
            <a:r>
              <a:rPr lang="en-US" altLang="zh-CN" sz="3600" b="1" dirty="0" smtClean="0">
                <a:solidFill>
                  <a:srgbClr val="FFFF00"/>
                </a:solidFill>
              </a:rPr>
              <a:t>Y-</a:t>
            </a:r>
            <a:r>
              <a:rPr lang="zh-CN" altLang="en-US" sz="3600" b="1" dirty="0" smtClean="0">
                <a:solidFill>
                  <a:srgbClr val="FFFF00"/>
                </a:solidFill>
              </a:rPr>
              <a:t>染色体序列父系家族的完美印记。</a:t>
            </a:r>
            <a:endParaRPr lang="zh-CN" altLang="en-US" sz="3600" b="1" dirty="0">
              <a:solidFill>
                <a:srgbClr val="FFFF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zh-CN" altLang="en-US" smtClean="0">
                <a:latin typeface="宋体" panose="02010600030101010101" pitchFamily="2" charset="-122"/>
              </a:rPr>
              <a:t>    </a:t>
            </a:r>
            <a:r>
              <a:rPr lang="en-US" altLang="zh-CN" sz="3600" b="1" smtClean="0">
                <a:solidFill>
                  <a:srgbClr val="FFFF00"/>
                </a:solidFill>
                <a:latin typeface="黑体" panose="02010609060101010101" pitchFamily="49" charset="-122"/>
                <a:ea typeface="黑体" panose="02010609060101010101" pitchFamily="49" charset="-122"/>
              </a:rPr>
              <a:t>Y-</a:t>
            </a:r>
            <a:r>
              <a:rPr lang="zh-CN" altLang="en-US" sz="3600" b="1" smtClean="0">
                <a:solidFill>
                  <a:srgbClr val="FFFF00"/>
                </a:solidFill>
                <a:latin typeface="黑体" panose="02010609060101010101" pitchFamily="49" charset="-122"/>
                <a:ea typeface="黑体" panose="02010609060101010101" pitchFamily="49" charset="-122"/>
              </a:rPr>
              <a:t>连锁遗传</a:t>
            </a:r>
          </a:p>
        </p:txBody>
      </p:sp>
      <p:sp>
        <p:nvSpPr>
          <p:cNvPr id="30723" name="Rectangle 3"/>
          <p:cNvSpPr>
            <a:spLocks noGrp="1" noChangeArrowheads="1"/>
          </p:cNvSpPr>
          <p:nvPr>
            <p:ph type="body" idx="1"/>
          </p:nvPr>
        </p:nvSpPr>
        <p:spPr>
          <a:xfrm>
            <a:off x="152400" y="1600200"/>
            <a:ext cx="3581400" cy="685800"/>
          </a:xfrm>
        </p:spPr>
        <p:txBody>
          <a:bodyPr/>
          <a:lstStyle/>
          <a:p>
            <a:pPr>
              <a:buFontTx/>
              <a:buNone/>
            </a:pPr>
            <a:r>
              <a:rPr lang="zh-CN" altLang="en-US" b="1" smtClean="0">
                <a:latin typeface="楷体_GB2312" pitchFamily="49" charset="-122"/>
                <a:ea typeface="楷体_GB2312" pitchFamily="49" charset="-122"/>
              </a:rPr>
              <a:t> 毛耳</a:t>
            </a:r>
            <a:r>
              <a:rPr lang="zh-CN" altLang="en-US" smtClean="0">
                <a:latin typeface="Times New Roman" panose="02020603050405020304" pitchFamily="18" charset="0"/>
                <a:ea typeface="楷体_GB2312" pitchFamily="49" charset="-122"/>
              </a:rPr>
              <a:t>(</a:t>
            </a:r>
            <a:r>
              <a:rPr lang="en-US" altLang="zh-CN" smtClean="0">
                <a:latin typeface="Times New Roman" panose="02020603050405020304" pitchFamily="18" charset="0"/>
                <a:ea typeface="楷体_GB2312" pitchFamily="49" charset="-122"/>
              </a:rPr>
              <a:t>hairy ears)</a:t>
            </a:r>
          </a:p>
          <a:p>
            <a:pPr algn="just">
              <a:buFontTx/>
              <a:buNone/>
            </a:pPr>
            <a:r>
              <a:rPr lang="en-US" altLang="zh-CN" smtClean="0">
                <a:latin typeface="楷体_GB2312" pitchFamily="49" charset="-122"/>
                <a:ea typeface="楷体_GB2312" pitchFamily="49" charset="-122"/>
              </a:rPr>
              <a:t> </a:t>
            </a:r>
            <a:r>
              <a:rPr lang="zh-CN" altLang="en-US" smtClean="0">
                <a:latin typeface="楷体_GB2312" pitchFamily="49" charset="-122"/>
                <a:ea typeface="楷体_GB2312" pitchFamily="49" charset="-122"/>
              </a:rPr>
              <a:t> </a:t>
            </a:r>
          </a:p>
          <a:p>
            <a:pPr algn="just">
              <a:buFontTx/>
              <a:buNone/>
            </a:pPr>
            <a:endParaRPr lang="zh-CN" altLang="en-US" smtClean="0">
              <a:latin typeface="楷体_GB2312" pitchFamily="49" charset="-122"/>
              <a:ea typeface="楷体_GB2312" pitchFamily="49" charset="-122"/>
            </a:endParaRPr>
          </a:p>
          <a:p>
            <a:pPr algn="just">
              <a:buFontTx/>
              <a:buNone/>
            </a:pPr>
            <a:endParaRPr lang="zh-CN" altLang="en-US" smtClean="0">
              <a:latin typeface="楷体_GB2312" pitchFamily="49" charset="-122"/>
              <a:ea typeface="楷体_GB2312" pitchFamily="49" charset="-122"/>
            </a:endParaRPr>
          </a:p>
          <a:p>
            <a:pPr algn="just">
              <a:buFontTx/>
              <a:buNone/>
            </a:pPr>
            <a:endParaRPr lang="zh-CN" altLang="en-US" smtClean="0">
              <a:latin typeface="楷体_GB2312" pitchFamily="49" charset="-122"/>
              <a:ea typeface="楷体_GB2312" pitchFamily="49" charset="-122"/>
            </a:endParaRPr>
          </a:p>
          <a:p>
            <a:endParaRPr lang="zh-CN" altLang="en-US" smtClean="0">
              <a:latin typeface="楷体_GB2312" pitchFamily="49" charset="-122"/>
              <a:ea typeface="楷体_GB2312" pitchFamily="49" charset="-122"/>
            </a:endParaRPr>
          </a:p>
        </p:txBody>
      </p:sp>
      <p:grpSp>
        <p:nvGrpSpPr>
          <p:cNvPr id="30724" name="组合 39"/>
          <p:cNvGrpSpPr/>
          <p:nvPr/>
        </p:nvGrpSpPr>
        <p:grpSpPr bwMode="auto">
          <a:xfrm>
            <a:off x="304800" y="2590800"/>
            <a:ext cx="4191000" cy="2895600"/>
            <a:chOff x="609600" y="2895600"/>
            <a:chExt cx="3040063" cy="1573213"/>
          </a:xfrm>
        </p:grpSpPr>
        <p:sp>
          <p:nvSpPr>
            <p:cNvPr id="30726" name="Line 19"/>
            <p:cNvSpPr>
              <a:spLocks noChangeShapeType="1"/>
            </p:cNvSpPr>
            <p:nvPr/>
          </p:nvSpPr>
          <p:spPr bwMode="auto">
            <a:xfrm>
              <a:off x="3200400" y="3681350"/>
              <a:ext cx="0" cy="296863"/>
            </a:xfrm>
            <a:prstGeom prst="line">
              <a:avLst/>
            </a:prstGeom>
            <a:noFill/>
            <a:ln w="19050">
              <a:solidFill>
                <a:schemeClr val="tx1"/>
              </a:solidFill>
              <a:round/>
            </a:ln>
          </p:spPr>
          <p:txBody>
            <a:bodyPr/>
            <a:lstStyle/>
            <a:p>
              <a:endParaRPr lang="zh-CN" altLang="en-US"/>
            </a:p>
          </p:txBody>
        </p:sp>
        <p:sp>
          <p:nvSpPr>
            <p:cNvPr id="30727" name="Line 33"/>
            <p:cNvSpPr>
              <a:spLocks noChangeShapeType="1"/>
            </p:cNvSpPr>
            <p:nvPr/>
          </p:nvSpPr>
          <p:spPr bwMode="auto">
            <a:xfrm>
              <a:off x="2895600" y="3986150"/>
              <a:ext cx="0" cy="296862"/>
            </a:xfrm>
            <a:prstGeom prst="line">
              <a:avLst/>
            </a:prstGeom>
            <a:noFill/>
            <a:ln w="19050">
              <a:solidFill>
                <a:schemeClr val="tx1"/>
              </a:solidFill>
              <a:round/>
            </a:ln>
          </p:spPr>
          <p:txBody>
            <a:bodyPr/>
            <a:lstStyle/>
            <a:p>
              <a:endParaRPr lang="zh-CN" altLang="en-US"/>
            </a:p>
          </p:txBody>
        </p:sp>
        <p:grpSp>
          <p:nvGrpSpPr>
            <p:cNvPr id="30728" name="组合 38"/>
            <p:cNvGrpSpPr/>
            <p:nvPr/>
          </p:nvGrpSpPr>
          <p:grpSpPr bwMode="auto">
            <a:xfrm>
              <a:off x="609600" y="2895600"/>
              <a:ext cx="3040063" cy="1573213"/>
              <a:chOff x="2828925" y="3114675"/>
              <a:chExt cx="3040063" cy="1573213"/>
            </a:xfrm>
          </p:grpSpPr>
          <p:sp>
            <p:nvSpPr>
              <p:cNvPr id="30729" name="Line 21"/>
              <p:cNvSpPr>
                <a:spLocks noChangeShapeType="1"/>
              </p:cNvSpPr>
              <p:nvPr/>
            </p:nvSpPr>
            <p:spPr bwMode="auto">
              <a:xfrm>
                <a:off x="2959100" y="4198938"/>
                <a:ext cx="0" cy="296862"/>
              </a:xfrm>
              <a:prstGeom prst="line">
                <a:avLst/>
              </a:prstGeom>
              <a:noFill/>
              <a:ln w="19050">
                <a:solidFill>
                  <a:schemeClr val="tx1"/>
                </a:solidFill>
                <a:round/>
              </a:ln>
            </p:spPr>
            <p:txBody>
              <a:bodyPr/>
              <a:lstStyle/>
              <a:p>
                <a:endParaRPr lang="zh-CN" altLang="en-US"/>
              </a:p>
            </p:txBody>
          </p:sp>
          <p:sp>
            <p:nvSpPr>
              <p:cNvPr id="30730" name="Line 22"/>
              <p:cNvSpPr>
                <a:spLocks noChangeShapeType="1"/>
              </p:cNvSpPr>
              <p:nvPr/>
            </p:nvSpPr>
            <p:spPr bwMode="auto">
              <a:xfrm>
                <a:off x="2954338" y="4184650"/>
                <a:ext cx="1562100" cy="0"/>
              </a:xfrm>
              <a:prstGeom prst="line">
                <a:avLst/>
              </a:prstGeom>
              <a:noFill/>
              <a:ln w="19050">
                <a:solidFill>
                  <a:schemeClr val="tx1"/>
                </a:solidFill>
                <a:round/>
              </a:ln>
            </p:spPr>
            <p:txBody>
              <a:bodyPr/>
              <a:lstStyle/>
              <a:p>
                <a:endParaRPr lang="zh-CN" altLang="en-US"/>
              </a:p>
            </p:txBody>
          </p:sp>
          <p:sp>
            <p:nvSpPr>
              <p:cNvPr id="30731" name="Rectangle 23"/>
              <p:cNvSpPr>
                <a:spLocks noChangeArrowheads="1"/>
              </p:cNvSpPr>
              <p:nvPr/>
            </p:nvSpPr>
            <p:spPr bwMode="auto">
              <a:xfrm>
                <a:off x="3849688" y="4486275"/>
                <a:ext cx="200025" cy="198438"/>
              </a:xfrm>
              <a:prstGeom prst="rect">
                <a:avLst/>
              </a:prstGeom>
              <a:solidFill>
                <a:schemeClr val="accent1"/>
              </a:solidFill>
              <a:ln w="19050">
                <a:solidFill>
                  <a:srgbClr val="0000FF"/>
                </a:solidFill>
                <a:miter lim="800000"/>
              </a:ln>
            </p:spPr>
            <p:txBody>
              <a:bodyPr/>
              <a:lstStyle/>
              <a:p>
                <a:endParaRPr lang="zh-CN" altLang="en-US"/>
              </a:p>
            </p:txBody>
          </p:sp>
          <p:sp>
            <p:nvSpPr>
              <p:cNvPr id="30732" name="Oval 25"/>
              <p:cNvSpPr>
                <a:spLocks noChangeArrowheads="1"/>
              </p:cNvSpPr>
              <p:nvPr/>
            </p:nvSpPr>
            <p:spPr bwMode="auto">
              <a:xfrm>
                <a:off x="3311525" y="4475163"/>
                <a:ext cx="192088" cy="193675"/>
              </a:xfrm>
              <a:prstGeom prst="ellipse">
                <a:avLst/>
              </a:prstGeom>
              <a:solidFill>
                <a:srgbClr val="FFFFFF"/>
              </a:solidFill>
              <a:ln w="19050">
                <a:solidFill>
                  <a:srgbClr val="0000FF"/>
                </a:solidFill>
                <a:round/>
              </a:ln>
            </p:spPr>
            <p:txBody>
              <a:bodyPr/>
              <a:lstStyle/>
              <a:p>
                <a:endParaRPr lang="zh-CN" altLang="en-US"/>
              </a:p>
            </p:txBody>
          </p:sp>
          <p:sp>
            <p:nvSpPr>
              <p:cNvPr id="30733" name="Line 26"/>
              <p:cNvSpPr>
                <a:spLocks noChangeShapeType="1"/>
              </p:cNvSpPr>
              <p:nvPr/>
            </p:nvSpPr>
            <p:spPr bwMode="auto">
              <a:xfrm>
                <a:off x="3408363" y="4195763"/>
                <a:ext cx="0" cy="298450"/>
              </a:xfrm>
              <a:prstGeom prst="line">
                <a:avLst/>
              </a:prstGeom>
              <a:noFill/>
              <a:ln w="19050">
                <a:solidFill>
                  <a:schemeClr val="tx1"/>
                </a:solidFill>
                <a:round/>
              </a:ln>
            </p:spPr>
            <p:txBody>
              <a:bodyPr/>
              <a:lstStyle/>
              <a:p>
                <a:endParaRPr lang="zh-CN" altLang="en-US"/>
              </a:p>
            </p:txBody>
          </p:sp>
          <p:sp>
            <p:nvSpPr>
              <p:cNvPr id="30734" name="Line 27"/>
              <p:cNvSpPr>
                <a:spLocks noChangeShapeType="1"/>
              </p:cNvSpPr>
              <p:nvPr/>
            </p:nvSpPr>
            <p:spPr bwMode="auto">
              <a:xfrm>
                <a:off x="3951288" y="4198938"/>
                <a:ext cx="0" cy="296862"/>
              </a:xfrm>
              <a:prstGeom prst="line">
                <a:avLst/>
              </a:prstGeom>
              <a:noFill/>
              <a:ln w="19050">
                <a:solidFill>
                  <a:schemeClr val="tx1"/>
                </a:solidFill>
                <a:round/>
              </a:ln>
            </p:spPr>
            <p:txBody>
              <a:bodyPr/>
              <a:lstStyle/>
              <a:p>
                <a:endParaRPr lang="zh-CN" altLang="en-US"/>
              </a:p>
            </p:txBody>
          </p:sp>
          <p:sp>
            <p:nvSpPr>
              <p:cNvPr id="30735" name="Line 28"/>
              <p:cNvSpPr>
                <a:spLocks noChangeShapeType="1"/>
              </p:cNvSpPr>
              <p:nvPr/>
            </p:nvSpPr>
            <p:spPr bwMode="auto">
              <a:xfrm>
                <a:off x="4503738" y="4181475"/>
                <a:ext cx="0" cy="296863"/>
              </a:xfrm>
              <a:prstGeom prst="line">
                <a:avLst/>
              </a:prstGeom>
              <a:noFill/>
              <a:ln w="19050">
                <a:solidFill>
                  <a:schemeClr val="tx1"/>
                </a:solidFill>
                <a:round/>
              </a:ln>
            </p:spPr>
            <p:txBody>
              <a:bodyPr/>
              <a:lstStyle/>
              <a:p>
                <a:endParaRPr lang="zh-CN" altLang="en-US"/>
              </a:p>
            </p:txBody>
          </p:sp>
          <p:sp>
            <p:nvSpPr>
              <p:cNvPr id="30736" name="Rectangle 29"/>
              <p:cNvSpPr>
                <a:spLocks noChangeArrowheads="1"/>
              </p:cNvSpPr>
              <p:nvPr/>
            </p:nvSpPr>
            <p:spPr bwMode="auto">
              <a:xfrm>
                <a:off x="4394200" y="4465638"/>
                <a:ext cx="200025" cy="196850"/>
              </a:xfrm>
              <a:prstGeom prst="rect">
                <a:avLst/>
              </a:prstGeom>
              <a:solidFill>
                <a:schemeClr val="accent1"/>
              </a:solidFill>
              <a:ln w="19050">
                <a:solidFill>
                  <a:srgbClr val="0000FF"/>
                </a:solidFill>
                <a:miter lim="800000"/>
              </a:ln>
            </p:spPr>
            <p:txBody>
              <a:bodyPr/>
              <a:lstStyle/>
              <a:p>
                <a:endParaRPr lang="zh-CN" altLang="en-US"/>
              </a:p>
            </p:txBody>
          </p:sp>
          <p:sp>
            <p:nvSpPr>
              <p:cNvPr id="30737" name="Line 30"/>
              <p:cNvSpPr>
                <a:spLocks noChangeShapeType="1"/>
              </p:cNvSpPr>
              <p:nvPr/>
            </p:nvSpPr>
            <p:spPr bwMode="auto">
              <a:xfrm flipV="1">
                <a:off x="5130800" y="4203700"/>
                <a:ext cx="650875" cy="9525"/>
              </a:xfrm>
              <a:prstGeom prst="line">
                <a:avLst/>
              </a:prstGeom>
              <a:noFill/>
              <a:ln w="19050">
                <a:solidFill>
                  <a:schemeClr val="tx1"/>
                </a:solidFill>
                <a:round/>
              </a:ln>
            </p:spPr>
            <p:txBody>
              <a:bodyPr/>
              <a:lstStyle/>
              <a:p>
                <a:endParaRPr lang="zh-CN" altLang="en-US"/>
              </a:p>
            </p:txBody>
          </p:sp>
          <p:sp>
            <p:nvSpPr>
              <p:cNvPr id="30738" name="Oval 31"/>
              <p:cNvSpPr>
                <a:spLocks noChangeArrowheads="1"/>
              </p:cNvSpPr>
              <p:nvPr/>
            </p:nvSpPr>
            <p:spPr bwMode="auto">
              <a:xfrm>
                <a:off x="5676900" y="4494213"/>
                <a:ext cx="192088" cy="193675"/>
              </a:xfrm>
              <a:prstGeom prst="ellipse">
                <a:avLst/>
              </a:prstGeom>
              <a:solidFill>
                <a:srgbClr val="FFFFFF"/>
              </a:solidFill>
              <a:ln w="19050">
                <a:solidFill>
                  <a:srgbClr val="0000FF"/>
                </a:solidFill>
                <a:round/>
              </a:ln>
            </p:spPr>
            <p:txBody>
              <a:bodyPr/>
              <a:lstStyle/>
              <a:p>
                <a:endParaRPr lang="zh-CN" altLang="en-US"/>
              </a:p>
            </p:txBody>
          </p:sp>
          <p:sp>
            <p:nvSpPr>
              <p:cNvPr id="30739" name="Rectangle 32"/>
              <p:cNvSpPr>
                <a:spLocks noChangeArrowheads="1"/>
              </p:cNvSpPr>
              <p:nvPr/>
            </p:nvSpPr>
            <p:spPr bwMode="auto">
              <a:xfrm>
                <a:off x="5021263" y="4487863"/>
                <a:ext cx="200025" cy="198437"/>
              </a:xfrm>
              <a:prstGeom prst="rect">
                <a:avLst/>
              </a:prstGeom>
              <a:solidFill>
                <a:srgbClr val="FFFFFF"/>
              </a:solidFill>
              <a:ln w="19050">
                <a:solidFill>
                  <a:srgbClr val="0000FF"/>
                </a:solidFill>
                <a:miter lim="800000"/>
              </a:ln>
            </p:spPr>
            <p:txBody>
              <a:bodyPr/>
              <a:lstStyle/>
              <a:p>
                <a:endParaRPr lang="zh-CN" altLang="en-US"/>
              </a:p>
            </p:txBody>
          </p:sp>
          <p:sp>
            <p:nvSpPr>
              <p:cNvPr id="30740" name="Line 34"/>
              <p:cNvSpPr>
                <a:spLocks noChangeShapeType="1"/>
              </p:cNvSpPr>
              <p:nvPr/>
            </p:nvSpPr>
            <p:spPr bwMode="auto">
              <a:xfrm>
                <a:off x="5773738" y="4208463"/>
                <a:ext cx="0" cy="296862"/>
              </a:xfrm>
              <a:prstGeom prst="line">
                <a:avLst/>
              </a:prstGeom>
              <a:noFill/>
              <a:ln w="19050">
                <a:solidFill>
                  <a:schemeClr val="tx1"/>
                </a:solidFill>
                <a:round/>
              </a:ln>
            </p:spPr>
            <p:txBody>
              <a:bodyPr/>
              <a:lstStyle/>
              <a:p>
                <a:endParaRPr lang="zh-CN" altLang="en-US"/>
              </a:p>
            </p:txBody>
          </p:sp>
          <p:grpSp>
            <p:nvGrpSpPr>
              <p:cNvPr id="30741" name="组合 37"/>
              <p:cNvGrpSpPr/>
              <p:nvPr/>
            </p:nvGrpSpPr>
            <p:grpSpPr bwMode="auto">
              <a:xfrm>
                <a:off x="2828925" y="3114675"/>
                <a:ext cx="3001963" cy="1546225"/>
                <a:chOff x="2828925" y="3114675"/>
                <a:chExt cx="3001963" cy="1546225"/>
              </a:xfrm>
            </p:grpSpPr>
            <p:grpSp>
              <p:nvGrpSpPr>
                <p:cNvPr id="30742" name="组合 36"/>
                <p:cNvGrpSpPr/>
                <p:nvPr/>
              </p:nvGrpSpPr>
              <p:grpSpPr bwMode="auto">
                <a:xfrm>
                  <a:off x="3295650" y="3114675"/>
                  <a:ext cx="2535238" cy="1085850"/>
                  <a:chOff x="3295650" y="3114675"/>
                  <a:chExt cx="2535238" cy="1085850"/>
                </a:xfrm>
              </p:grpSpPr>
              <p:sp>
                <p:nvSpPr>
                  <p:cNvPr id="30745" name="Rectangle 7"/>
                  <p:cNvSpPr>
                    <a:spLocks noChangeArrowheads="1"/>
                  </p:cNvSpPr>
                  <p:nvPr/>
                </p:nvSpPr>
                <p:spPr bwMode="auto">
                  <a:xfrm>
                    <a:off x="3295650" y="3805238"/>
                    <a:ext cx="200025" cy="198437"/>
                  </a:xfrm>
                  <a:prstGeom prst="rect">
                    <a:avLst/>
                  </a:prstGeom>
                  <a:solidFill>
                    <a:srgbClr val="FFFFFF"/>
                  </a:solidFill>
                  <a:ln w="19050">
                    <a:solidFill>
                      <a:srgbClr val="0000FF"/>
                    </a:solidFill>
                    <a:miter lim="800000"/>
                  </a:ln>
                </p:spPr>
                <p:txBody>
                  <a:bodyPr/>
                  <a:lstStyle/>
                  <a:p>
                    <a:endParaRPr lang="zh-CN" altLang="en-US"/>
                  </a:p>
                </p:txBody>
              </p:sp>
              <p:sp>
                <p:nvSpPr>
                  <p:cNvPr id="30746" name="Oval 8"/>
                  <p:cNvSpPr>
                    <a:spLocks noChangeArrowheads="1"/>
                  </p:cNvSpPr>
                  <p:nvPr/>
                </p:nvSpPr>
                <p:spPr bwMode="auto">
                  <a:xfrm>
                    <a:off x="4352925" y="3790950"/>
                    <a:ext cx="192088" cy="193675"/>
                  </a:xfrm>
                  <a:prstGeom prst="ellipse">
                    <a:avLst/>
                  </a:prstGeom>
                  <a:solidFill>
                    <a:srgbClr val="FFFFFF"/>
                  </a:solidFill>
                  <a:ln w="19050">
                    <a:solidFill>
                      <a:srgbClr val="0000FF"/>
                    </a:solidFill>
                    <a:round/>
                  </a:ln>
                </p:spPr>
                <p:txBody>
                  <a:bodyPr/>
                  <a:lstStyle/>
                  <a:p>
                    <a:endParaRPr lang="zh-CN" altLang="en-US"/>
                  </a:p>
                </p:txBody>
              </p:sp>
              <p:sp>
                <p:nvSpPr>
                  <p:cNvPr id="30747" name="Rectangle 9"/>
                  <p:cNvSpPr>
                    <a:spLocks noChangeArrowheads="1"/>
                  </p:cNvSpPr>
                  <p:nvPr/>
                </p:nvSpPr>
                <p:spPr bwMode="auto">
                  <a:xfrm>
                    <a:off x="3751263" y="3810000"/>
                    <a:ext cx="200025" cy="198438"/>
                  </a:xfrm>
                  <a:prstGeom prst="rect">
                    <a:avLst/>
                  </a:prstGeom>
                  <a:solidFill>
                    <a:schemeClr val="accent1"/>
                  </a:solidFill>
                  <a:ln w="19050">
                    <a:solidFill>
                      <a:srgbClr val="0000FF"/>
                    </a:solidFill>
                    <a:miter lim="800000"/>
                  </a:ln>
                </p:spPr>
                <p:txBody>
                  <a:bodyPr/>
                  <a:lstStyle/>
                  <a:p>
                    <a:endParaRPr lang="zh-CN" altLang="en-US"/>
                  </a:p>
                </p:txBody>
              </p:sp>
              <p:sp>
                <p:nvSpPr>
                  <p:cNvPr id="30748" name="Oval 10"/>
                  <p:cNvSpPr>
                    <a:spLocks noChangeArrowheads="1"/>
                  </p:cNvSpPr>
                  <p:nvPr/>
                </p:nvSpPr>
                <p:spPr bwMode="auto">
                  <a:xfrm>
                    <a:off x="5026025" y="3802063"/>
                    <a:ext cx="192088" cy="193675"/>
                  </a:xfrm>
                  <a:prstGeom prst="ellipse">
                    <a:avLst/>
                  </a:prstGeom>
                  <a:solidFill>
                    <a:srgbClr val="FFFFFF"/>
                  </a:solidFill>
                  <a:ln w="19050">
                    <a:solidFill>
                      <a:srgbClr val="0000FF"/>
                    </a:solidFill>
                    <a:round/>
                  </a:ln>
                </p:spPr>
                <p:txBody>
                  <a:bodyPr/>
                  <a:lstStyle/>
                  <a:p>
                    <a:endParaRPr lang="zh-CN" altLang="en-US"/>
                  </a:p>
                </p:txBody>
              </p:sp>
              <p:sp>
                <p:nvSpPr>
                  <p:cNvPr id="30749" name="Line 11"/>
                  <p:cNvSpPr>
                    <a:spLocks noChangeShapeType="1"/>
                  </p:cNvSpPr>
                  <p:nvPr/>
                </p:nvSpPr>
                <p:spPr bwMode="auto">
                  <a:xfrm>
                    <a:off x="3952875" y="3906838"/>
                    <a:ext cx="400050" cy="0"/>
                  </a:xfrm>
                  <a:prstGeom prst="line">
                    <a:avLst/>
                  </a:prstGeom>
                  <a:noFill/>
                  <a:ln w="19050">
                    <a:solidFill>
                      <a:schemeClr val="tx1"/>
                    </a:solidFill>
                    <a:round/>
                  </a:ln>
                </p:spPr>
                <p:txBody>
                  <a:bodyPr/>
                  <a:lstStyle/>
                  <a:p>
                    <a:endParaRPr lang="zh-CN" altLang="en-US"/>
                  </a:p>
                </p:txBody>
              </p:sp>
              <p:grpSp>
                <p:nvGrpSpPr>
                  <p:cNvPr id="30750" name="组合 35"/>
                  <p:cNvGrpSpPr/>
                  <p:nvPr/>
                </p:nvGrpSpPr>
                <p:grpSpPr bwMode="auto">
                  <a:xfrm>
                    <a:off x="3716338" y="3114675"/>
                    <a:ext cx="931862" cy="404813"/>
                    <a:chOff x="3716338" y="3114675"/>
                    <a:chExt cx="931862" cy="404813"/>
                  </a:xfrm>
                </p:grpSpPr>
                <p:sp>
                  <p:nvSpPr>
                    <p:cNvPr id="30758" name="Oval 4"/>
                    <p:cNvSpPr>
                      <a:spLocks noChangeArrowheads="1"/>
                    </p:cNvSpPr>
                    <p:nvPr/>
                  </p:nvSpPr>
                  <p:spPr bwMode="auto">
                    <a:xfrm>
                      <a:off x="4456113" y="3124200"/>
                      <a:ext cx="192087" cy="193675"/>
                    </a:xfrm>
                    <a:prstGeom prst="ellipse">
                      <a:avLst/>
                    </a:prstGeom>
                    <a:solidFill>
                      <a:schemeClr val="tx1"/>
                    </a:solidFill>
                    <a:ln w="19050">
                      <a:solidFill>
                        <a:srgbClr val="0000FF"/>
                      </a:solidFill>
                      <a:round/>
                    </a:ln>
                  </p:spPr>
                  <p:txBody>
                    <a:bodyPr/>
                    <a:lstStyle/>
                    <a:p>
                      <a:endParaRPr lang="zh-CN" altLang="en-US"/>
                    </a:p>
                  </p:txBody>
                </p:sp>
                <p:sp>
                  <p:nvSpPr>
                    <p:cNvPr id="98309" name="Rectangle 5"/>
                    <p:cNvSpPr>
                      <a:spLocks noChangeArrowheads="1"/>
                    </p:cNvSpPr>
                    <p:nvPr/>
                  </p:nvSpPr>
                  <p:spPr bwMode="auto">
                    <a:xfrm>
                      <a:off x="3711004" y="3114675"/>
                      <a:ext cx="204974" cy="198377"/>
                    </a:xfrm>
                    <a:prstGeom prst="rect">
                      <a:avLst/>
                    </a:prstGeom>
                    <a:solidFill>
                      <a:schemeClr val="bg1">
                        <a:lumMod val="40000"/>
                        <a:lumOff val="60000"/>
                      </a:schemeClr>
                    </a:solidFill>
                    <a:ln w="19050">
                      <a:solidFill>
                        <a:srgbClr val="0000FF"/>
                      </a:solidFill>
                      <a:miter lim="800000"/>
                    </a:ln>
                  </p:spPr>
                  <p:txBody>
                    <a:bodyPr/>
                    <a:lstStyle/>
                    <a:p>
                      <a:pPr>
                        <a:defRPr/>
                      </a:pPr>
                      <a:endParaRPr lang="zh-CN" altLang="en-US"/>
                    </a:p>
                  </p:txBody>
                </p:sp>
                <p:sp>
                  <p:nvSpPr>
                    <p:cNvPr id="30760" name="Line 6"/>
                    <p:cNvSpPr>
                      <a:spLocks noChangeShapeType="1"/>
                    </p:cNvSpPr>
                    <p:nvPr/>
                  </p:nvSpPr>
                  <p:spPr bwMode="auto">
                    <a:xfrm>
                      <a:off x="3917950" y="3213100"/>
                      <a:ext cx="533400" cy="0"/>
                    </a:xfrm>
                    <a:prstGeom prst="line">
                      <a:avLst/>
                    </a:prstGeom>
                    <a:noFill/>
                    <a:ln w="19050">
                      <a:solidFill>
                        <a:schemeClr val="tx1"/>
                      </a:solidFill>
                      <a:round/>
                    </a:ln>
                  </p:spPr>
                  <p:txBody>
                    <a:bodyPr/>
                    <a:lstStyle/>
                    <a:p>
                      <a:endParaRPr lang="zh-CN" altLang="en-US"/>
                    </a:p>
                  </p:txBody>
                </p:sp>
                <p:sp>
                  <p:nvSpPr>
                    <p:cNvPr id="30761" name="Line 12"/>
                    <p:cNvSpPr>
                      <a:spLocks noChangeShapeType="1"/>
                    </p:cNvSpPr>
                    <p:nvPr/>
                  </p:nvSpPr>
                  <p:spPr bwMode="auto">
                    <a:xfrm>
                      <a:off x="4189413" y="3222625"/>
                      <a:ext cx="0" cy="296863"/>
                    </a:xfrm>
                    <a:prstGeom prst="line">
                      <a:avLst/>
                    </a:prstGeom>
                    <a:noFill/>
                    <a:ln w="19050">
                      <a:solidFill>
                        <a:schemeClr val="tx1"/>
                      </a:solidFill>
                      <a:round/>
                    </a:ln>
                  </p:spPr>
                  <p:txBody>
                    <a:bodyPr/>
                    <a:lstStyle/>
                    <a:p>
                      <a:endParaRPr lang="zh-CN" altLang="en-US"/>
                    </a:p>
                  </p:txBody>
                </p:sp>
              </p:grpSp>
              <p:sp>
                <p:nvSpPr>
                  <p:cNvPr id="30751" name="Line 13"/>
                  <p:cNvSpPr>
                    <a:spLocks noChangeShapeType="1"/>
                  </p:cNvSpPr>
                  <p:nvPr/>
                </p:nvSpPr>
                <p:spPr bwMode="auto">
                  <a:xfrm>
                    <a:off x="3429000" y="3505200"/>
                    <a:ext cx="1717675" cy="1588"/>
                  </a:xfrm>
                  <a:prstGeom prst="line">
                    <a:avLst/>
                  </a:prstGeom>
                  <a:noFill/>
                  <a:ln w="19050">
                    <a:solidFill>
                      <a:schemeClr val="tx1"/>
                    </a:solidFill>
                    <a:round/>
                  </a:ln>
                </p:spPr>
                <p:txBody>
                  <a:bodyPr/>
                  <a:lstStyle/>
                  <a:p>
                    <a:endParaRPr lang="zh-CN" altLang="en-US"/>
                  </a:p>
                </p:txBody>
              </p:sp>
              <p:sp>
                <p:nvSpPr>
                  <p:cNvPr id="30752" name="Line 14"/>
                  <p:cNvSpPr>
                    <a:spLocks noChangeShapeType="1"/>
                  </p:cNvSpPr>
                  <p:nvPr/>
                </p:nvSpPr>
                <p:spPr bwMode="auto">
                  <a:xfrm>
                    <a:off x="3416300" y="3506788"/>
                    <a:ext cx="0" cy="296862"/>
                  </a:xfrm>
                  <a:prstGeom prst="line">
                    <a:avLst/>
                  </a:prstGeom>
                  <a:noFill/>
                  <a:ln w="19050">
                    <a:solidFill>
                      <a:schemeClr val="tx1"/>
                    </a:solidFill>
                    <a:round/>
                  </a:ln>
                </p:spPr>
                <p:txBody>
                  <a:bodyPr/>
                  <a:lstStyle/>
                  <a:p>
                    <a:endParaRPr lang="zh-CN" altLang="en-US"/>
                  </a:p>
                </p:txBody>
              </p:sp>
              <p:sp>
                <p:nvSpPr>
                  <p:cNvPr id="30753" name="Rectangle 15"/>
                  <p:cNvSpPr>
                    <a:spLocks noChangeArrowheads="1"/>
                  </p:cNvSpPr>
                  <p:nvPr/>
                </p:nvSpPr>
                <p:spPr bwMode="auto">
                  <a:xfrm>
                    <a:off x="5630863" y="3798888"/>
                    <a:ext cx="200025" cy="196850"/>
                  </a:xfrm>
                  <a:prstGeom prst="rect">
                    <a:avLst/>
                  </a:prstGeom>
                  <a:solidFill>
                    <a:srgbClr val="FFFFFF"/>
                  </a:solidFill>
                  <a:ln w="19050">
                    <a:solidFill>
                      <a:srgbClr val="0000FF"/>
                    </a:solidFill>
                    <a:miter lim="800000"/>
                  </a:ln>
                </p:spPr>
                <p:txBody>
                  <a:bodyPr/>
                  <a:lstStyle/>
                  <a:p>
                    <a:endParaRPr lang="zh-CN" altLang="en-US"/>
                  </a:p>
                </p:txBody>
              </p:sp>
              <p:sp>
                <p:nvSpPr>
                  <p:cNvPr id="30754" name="Line 16"/>
                  <p:cNvSpPr>
                    <a:spLocks noChangeShapeType="1"/>
                  </p:cNvSpPr>
                  <p:nvPr/>
                </p:nvSpPr>
                <p:spPr bwMode="auto">
                  <a:xfrm>
                    <a:off x="3856038" y="3519488"/>
                    <a:ext cx="0" cy="298450"/>
                  </a:xfrm>
                  <a:prstGeom prst="line">
                    <a:avLst/>
                  </a:prstGeom>
                  <a:noFill/>
                  <a:ln w="19050">
                    <a:solidFill>
                      <a:schemeClr val="tx1"/>
                    </a:solidFill>
                    <a:round/>
                  </a:ln>
                </p:spPr>
                <p:txBody>
                  <a:bodyPr/>
                  <a:lstStyle/>
                  <a:p>
                    <a:endParaRPr lang="zh-CN" altLang="en-US"/>
                  </a:p>
                </p:txBody>
              </p:sp>
              <p:sp>
                <p:nvSpPr>
                  <p:cNvPr id="30755" name="Line 17"/>
                  <p:cNvSpPr>
                    <a:spLocks noChangeShapeType="1"/>
                  </p:cNvSpPr>
                  <p:nvPr/>
                </p:nvSpPr>
                <p:spPr bwMode="auto">
                  <a:xfrm>
                    <a:off x="4143375" y="3903663"/>
                    <a:ext cx="0" cy="296862"/>
                  </a:xfrm>
                  <a:prstGeom prst="line">
                    <a:avLst/>
                  </a:prstGeom>
                  <a:noFill/>
                  <a:ln w="19050">
                    <a:solidFill>
                      <a:schemeClr val="tx1"/>
                    </a:solidFill>
                    <a:round/>
                  </a:ln>
                </p:spPr>
                <p:txBody>
                  <a:bodyPr/>
                  <a:lstStyle/>
                  <a:p>
                    <a:endParaRPr lang="zh-CN" altLang="en-US"/>
                  </a:p>
                </p:txBody>
              </p:sp>
              <p:sp>
                <p:nvSpPr>
                  <p:cNvPr id="30756" name="Line 18"/>
                  <p:cNvSpPr>
                    <a:spLocks noChangeShapeType="1"/>
                  </p:cNvSpPr>
                  <p:nvPr/>
                </p:nvSpPr>
                <p:spPr bwMode="auto">
                  <a:xfrm>
                    <a:off x="5222875" y="3903663"/>
                    <a:ext cx="400050" cy="0"/>
                  </a:xfrm>
                  <a:prstGeom prst="line">
                    <a:avLst/>
                  </a:prstGeom>
                  <a:noFill/>
                  <a:ln w="19050">
                    <a:solidFill>
                      <a:schemeClr val="tx1"/>
                    </a:solidFill>
                    <a:round/>
                  </a:ln>
                </p:spPr>
                <p:txBody>
                  <a:bodyPr/>
                  <a:lstStyle/>
                  <a:p>
                    <a:endParaRPr lang="zh-CN" altLang="en-US"/>
                  </a:p>
                </p:txBody>
              </p:sp>
              <p:sp>
                <p:nvSpPr>
                  <p:cNvPr id="30757" name="Line 20"/>
                  <p:cNvSpPr>
                    <a:spLocks noChangeShapeType="1"/>
                  </p:cNvSpPr>
                  <p:nvPr/>
                </p:nvSpPr>
                <p:spPr bwMode="auto">
                  <a:xfrm>
                    <a:off x="5133975" y="3508375"/>
                    <a:ext cx="0" cy="296863"/>
                  </a:xfrm>
                  <a:prstGeom prst="line">
                    <a:avLst/>
                  </a:prstGeom>
                  <a:noFill/>
                  <a:ln w="19050">
                    <a:solidFill>
                      <a:schemeClr val="tx1"/>
                    </a:solidFill>
                    <a:round/>
                  </a:ln>
                </p:spPr>
                <p:txBody>
                  <a:bodyPr/>
                  <a:lstStyle/>
                  <a:p>
                    <a:endParaRPr lang="zh-CN" altLang="en-US"/>
                  </a:p>
                </p:txBody>
              </p:sp>
            </p:grpSp>
            <p:sp>
              <p:nvSpPr>
                <p:cNvPr id="30743" name="Oval 24"/>
                <p:cNvSpPr>
                  <a:spLocks noChangeArrowheads="1"/>
                </p:cNvSpPr>
                <p:nvPr/>
              </p:nvSpPr>
              <p:spPr bwMode="auto">
                <a:xfrm>
                  <a:off x="2828925" y="4467225"/>
                  <a:ext cx="192088" cy="193675"/>
                </a:xfrm>
                <a:prstGeom prst="ellipse">
                  <a:avLst/>
                </a:prstGeom>
                <a:solidFill>
                  <a:srgbClr val="FFFFFF"/>
                </a:solidFill>
                <a:ln w="19050">
                  <a:solidFill>
                    <a:srgbClr val="0000FF"/>
                  </a:solidFill>
                  <a:round/>
                </a:ln>
              </p:spPr>
              <p:txBody>
                <a:bodyPr/>
                <a:lstStyle/>
                <a:p>
                  <a:endParaRPr lang="zh-CN" altLang="en-US"/>
                </a:p>
              </p:txBody>
            </p:sp>
          </p:grpSp>
        </p:grpSp>
      </p:grpSp>
      <p:pic>
        <p:nvPicPr>
          <p:cNvPr id="30725" name="Picture 3" descr="xujl30"/>
          <p:cNvPicPr>
            <a:picLocks noChangeAspect="1" noChangeArrowheads="1"/>
          </p:cNvPicPr>
          <p:nvPr/>
        </p:nvPicPr>
        <p:blipFill>
          <a:blip r:embed="rId2" cstate="print"/>
          <a:srcRect/>
          <a:stretch>
            <a:fillRect/>
          </a:stretch>
        </p:blipFill>
        <p:spPr bwMode="auto">
          <a:xfrm>
            <a:off x="4724400" y="2057400"/>
            <a:ext cx="4191000" cy="4117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0"/>
            <a:ext cx="8229600" cy="1143000"/>
          </a:xfrm>
          <a:noFill/>
        </p:spPr>
        <p:txBody>
          <a:bodyPr/>
          <a:lstStyle/>
          <a:p>
            <a:r>
              <a:rPr lang="en-US" altLang="zh-CN" sz="3200" dirty="0" smtClean="0">
                <a:solidFill>
                  <a:srgbClr val="FFFF00"/>
                </a:solidFill>
                <a:latin typeface="华文新魏" pitchFamily="2" charset="-122"/>
                <a:ea typeface="华文新魏" pitchFamily="2" charset="-122"/>
              </a:rPr>
              <a:t>4.3</a:t>
            </a:r>
            <a:r>
              <a:rPr lang="zh-CN" altLang="en-US" sz="3200" dirty="0" smtClean="0">
                <a:solidFill>
                  <a:srgbClr val="FFFF00"/>
                </a:solidFill>
                <a:latin typeface="华文新魏" pitchFamily="2" charset="-122"/>
                <a:ea typeface="华文新魏" pitchFamily="2" charset="-122"/>
              </a:rPr>
              <a:t>　</a:t>
            </a:r>
            <a:r>
              <a:rPr lang="zh-CN" altLang="en-US" sz="3200" dirty="0" smtClean="0">
                <a:solidFill>
                  <a:srgbClr val="FFFF00"/>
                </a:solidFill>
                <a:latin typeface="黑体" panose="02010609060101010101" pitchFamily="49" charset="-122"/>
                <a:ea typeface="黑体" panose="02010609060101010101" pitchFamily="49" charset="-122"/>
              </a:rPr>
              <a:t>剂量补偿效应及其分子机制</a:t>
            </a:r>
          </a:p>
        </p:txBody>
      </p:sp>
      <p:sp>
        <p:nvSpPr>
          <p:cNvPr id="4099" name="Rectangle 4"/>
          <p:cNvSpPr>
            <a:spLocks noGrp="1" noChangeArrowheads="1"/>
          </p:cNvSpPr>
          <p:nvPr>
            <p:ph type="body" idx="1"/>
          </p:nvPr>
        </p:nvSpPr>
        <p:spPr>
          <a:xfrm>
            <a:off x="228600" y="990600"/>
            <a:ext cx="8534400" cy="5257800"/>
          </a:xfrm>
        </p:spPr>
        <p:txBody>
          <a:bodyPr/>
          <a:lstStyle/>
          <a:p>
            <a:pPr>
              <a:lnSpc>
                <a:spcPct val="90000"/>
              </a:lnSpc>
              <a:buFontTx/>
              <a:buNone/>
            </a:pPr>
            <a:r>
              <a:rPr lang="en-US" altLang="zh-CN" dirty="0" smtClean="0">
                <a:solidFill>
                  <a:srgbClr val="FFFF00"/>
                </a:solidFill>
                <a:latin typeface="华文新魏" pitchFamily="2" charset="-122"/>
                <a:ea typeface="华文新魏" pitchFamily="2" charset="-122"/>
              </a:rPr>
              <a:t>            4.3.1</a:t>
            </a:r>
            <a:r>
              <a:rPr lang="zh-CN" altLang="en-US" dirty="0" smtClean="0">
                <a:solidFill>
                  <a:srgbClr val="FFFF00"/>
                </a:solidFill>
                <a:latin typeface="华文新魏" pitchFamily="2" charset="-122"/>
                <a:ea typeface="华文新魏" pitchFamily="2" charset="-122"/>
              </a:rPr>
              <a:t>　</a:t>
            </a:r>
            <a:r>
              <a:rPr lang="zh-CN" altLang="en-US" dirty="0" smtClean="0">
                <a:solidFill>
                  <a:srgbClr val="FFFF00"/>
                </a:solidFill>
                <a:latin typeface="黑体" panose="02010609060101010101" pitchFamily="49" charset="-122"/>
                <a:ea typeface="黑体" panose="02010609060101010101" pitchFamily="49" charset="-122"/>
              </a:rPr>
              <a:t>性染色质体（巴氏小体）</a:t>
            </a:r>
          </a:p>
          <a:p>
            <a:pPr>
              <a:lnSpc>
                <a:spcPct val="130000"/>
              </a:lnSpc>
              <a:buFontTx/>
              <a:buNone/>
            </a:pPr>
            <a:r>
              <a:rPr lang="zh-CN" altLang="en-US" sz="2000" dirty="0" smtClean="0">
                <a:latin typeface="Comic Sans MS" panose="030F0702030302020204" pitchFamily="66" charset="0"/>
                <a:ea typeface="黑体" panose="02010609060101010101" pitchFamily="49" charset="-122"/>
              </a:rPr>
              <a:t>        </a:t>
            </a:r>
            <a:r>
              <a:rPr lang="en-US" altLang="zh-CN" sz="2000" dirty="0" smtClean="0">
                <a:latin typeface="Comic Sans MS" panose="030F0702030302020204" pitchFamily="66" charset="0"/>
                <a:ea typeface="黑体" panose="02010609060101010101" pitchFamily="49" charset="-122"/>
              </a:rPr>
              <a:t> </a:t>
            </a:r>
            <a:endParaRPr lang="zh-CN" altLang="en-US" sz="2000" dirty="0" smtClean="0">
              <a:latin typeface="Comic Sans MS" panose="030F0702030302020204" pitchFamily="66" charset="0"/>
              <a:ea typeface="黑体" panose="02010609060101010101" pitchFamily="49" charset="-122"/>
            </a:endParaRPr>
          </a:p>
          <a:p>
            <a:pPr>
              <a:lnSpc>
                <a:spcPct val="130000"/>
              </a:lnSpc>
              <a:buFontTx/>
              <a:buNone/>
            </a:pPr>
            <a:endParaRPr lang="zh-CN" altLang="en-US" sz="2000" dirty="0" smtClean="0">
              <a:latin typeface="Comic Sans MS" panose="030F0702030302020204" pitchFamily="66" charset="0"/>
              <a:ea typeface="黑体" panose="02010609060101010101" pitchFamily="49" charset="-122"/>
            </a:endParaRPr>
          </a:p>
          <a:p>
            <a:pPr>
              <a:lnSpc>
                <a:spcPct val="130000"/>
              </a:lnSpc>
              <a:buFontTx/>
              <a:buNone/>
            </a:pPr>
            <a:endParaRPr lang="zh-CN" altLang="en-US" sz="2000" dirty="0" smtClean="0">
              <a:latin typeface="Comic Sans MS" panose="030F0702030302020204" pitchFamily="66" charset="0"/>
              <a:ea typeface="黑体" panose="02010609060101010101" pitchFamily="49" charset="-122"/>
            </a:endParaRPr>
          </a:p>
          <a:p>
            <a:pPr>
              <a:lnSpc>
                <a:spcPct val="130000"/>
              </a:lnSpc>
              <a:buFontTx/>
              <a:buNone/>
            </a:pPr>
            <a:endParaRPr lang="zh-CN" altLang="en-US" sz="2000" dirty="0" smtClean="0">
              <a:latin typeface="Comic Sans MS" panose="030F0702030302020204" pitchFamily="66" charset="0"/>
              <a:ea typeface="黑体" panose="02010609060101010101" pitchFamily="49" charset="-122"/>
            </a:endParaRPr>
          </a:p>
          <a:p>
            <a:pPr>
              <a:lnSpc>
                <a:spcPct val="130000"/>
              </a:lnSpc>
              <a:buFontTx/>
              <a:buNone/>
            </a:pPr>
            <a:r>
              <a:rPr lang="zh-CN" altLang="en-US" sz="2000" dirty="0" smtClean="0">
                <a:latin typeface="Comic Sans MS" panose="030F0702030302020204" pitchFamily="66" charset="0"/>
                <a:ea typeface="黑体" panose="02010609060101010101" pitchFamily="49" charset="-122"/>
              </a:rPr>
              <a:t>          </a:t>
            </a:r>
          </a:p>
          <a:p>
            <a:pPr>
              <a:lnSpc>
                <a:spcPct val="130000"/>
              </a:lnSpc>
              <a:buFontTx/>
              <a:buNone/>
            </a:pPr>
            <a:r>
              <a:rPr lang="en-US" altLang="zh-CN" sz="2000" dirty="0" smtClean="0">
                <a:latin typeface="Comic Sans MS" panose="030F0702030302020204" pitchFamily="66" charset="0"/>
                <a:ea typeface="黑体" panose="02010609060101010101" pitchFamily="49" charset="-122"/>
              </a:rPr>
              <a:t> </a:t>
            </a:r>
            <a:endParaRPr lang="zh-CN" altLang="en-US" sz="2000" dirty="0" smtClean="0">
              <a:latin typeface="Comic Sans MS" panose="030F0702030302020204" pitchFamily="66" charset="0"/>
              <a:ea typeface="黑体" panose="02010609060101010101" pitchFamily="49" charset="-122"/>
            </a:endParaRPr>
          </a:p>
        </p:txBody>
      </p:sp>
      <p:sp>
        <p:nvSpPr>
          <p:cNvPr id="4101" name="Rectangle 7"/>
          <p:cNvSpPr>
            <a:spLocks noChangeArrowheads="1"/>
          </p:cNvSpPr>
          <p:nvPr/>
        </p:nvSpPr>
        <p:spPr bwMode="auto">
          <a:xfrm>
            <a:off x="1143000" y="6019800"/>
            <a:ext cx="6934200" cy="609600"/>
          </a:xfrm>
          <a:prstGeom prst="rect">
            <a:avLst/>
          </a:prstGeom>
          <a:noFill/>
          <a:ln w="9525">
            <a:noFill/>
            <a:miter lim="800000"/>
          </a:ln>
        </p:spPr>
        <p:txBody>
          <a:bodyPr wrap="none" anchor="ctr"/>
          <a:lstStyle/>
          <a:p>
            <a:pPr algn="ctr" eaLnBrk="1" hangingPunct="1"/>
            <a:r>
              <a:rPr lang="zh-CN" altLang="en-US" sz="2800" b="1" dirty="0">
                <a:latin typeface="黑体" panose="02010609060101010101" pitchFamily="49" charset="-122"/>
                <a:ea typeface="黑体" panose="02010609060101010101" pitchFamily="49" charset="-122"/>
              </a:rPr>
              <a:t>巴氏小体是一种惰性的异染色质化的小体 </a:t>
            </a:r>
          </a:p>
        </p:txBody>
      </p:sp>
      <p:pic>
        <p:nvPicPr>
          <p:cNvPr id="6" name="内容占位符 5" descr="Barr body.jpg"/>
          <p:cNvPicPr>
            <a:picLocks noChangeAspect="1"/>
          </p:cNvPicPr>
          <p:nvPr/>
        </p:nvPicPr>
        <p:blipFill>
          <a:blip r:embed="rId2" cstate="print"/>
          <a:srcRect/>
          <a:stretch>
            <a:fillRect/>
          </a:stretch>
        </p:blipFill>
        <p:spPr bwMode="auto">
          <a:xfrm>
            <a:off x="762000" y="1591407"/>
            <a:ext cx="7315200" cy="42203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57200" y="1143000"/>
            <a:ext cx="8229600" cy="4495800"/>
          </a:xfrm>
        </p:spPr>
        <p:txBody>
          <a:bodyPr/>
          <a:lstStyle/>
          <a:p>
            <a:pPr marL="0" indent="0">
              <a:lnSpc>
                <a:spcPct val="120000"/>
              </a:lnSpc>
              <a:spcBef>
                <a:spcPct val="35000"/>
              </a:spcBef>
              <a:buFontTx/>
              <a:buNone/>
            </a:pPr>
            <a:r>
              <a:rPr lang="zh-CN" altLang="en-US" dirty="0" smtClean="0">
                <a:latin typeface="黑体" panose="02010609060101010101" pitchFamily="49" charset="-122"/>
                <a:ea typeface="黑体" panose="02010609060101010101" pitchFamily="49" charset="-122"/>
              </a:rPr>
              <a:t>细胞学的研究发现，正常雌性体细胞中性染色质体的数目正好是</a:t>
            </a:r>
            <a:r>
              <a:rPr lang="en-US" altLang="zh-CN" dirty="0" smtClean="0">
                <a:latin typeface="黑体" panose="02010609060101010101" pitchFamily="49" charset="-122"/>
                <a:ea typeface="黑体" panose="02010609060101010101" pitchFamily="49" charset="-122"/>
              </a:rPr>
              <a:t>X</a:t>
            </a:r>
            <a:r>
              <a:rPr lang="zh-CN" altLang="en-US" dirty="0" smtClean="0">
                <a:latin typeface="黑体" panose="02010609060101010101" pitchFamily="49" charset="-122"/>
                <a:ea typeface="黑体" panose="02010609060101010101" pitchFamily="49" charset="-122"/>
              </a:rPr>
              <a:t>染色体数目（</a:t>
            </a:r>
            <a:r>
              <a:rPr lang="en-US" altLang="zh-CN" dirty="0" smtClean="0">
                <a:latin typeface="黑体" panose="02010609060101010101" pitchFamily="49" charset="-122"/>
                <a:ea typeface="黑体" panose="02010609060101010101" pitchFamily="49" charset="-122"/>
              </a:rPr>
              <a:t>n</a:t>
            </a:r>
            <a:r>
              <a:rPr lang="zh-CN" altLang="en-US" dirty="0" smtClean="0">
                <a:latin typeface="黑体" panose="02010609060101010101" pitchFamily="49" charset="-122"/>
                <a:ea typeface="黑体" panose="02010609060101010101" pitchFamily="49" charset="-122"/>
              </a:rPr>
              <a:t>）减</a:t>
            </a:r>
            <a:r>
              <a:rPr lang="en-US" altLang="zh-CN" dirty="0" smtClean="0">
                <a:latin typeface="黑体" panose="02010609060101010101" pitchFamily="49" charset="-122"/>
                <a:ea typeface="黑体" panose="02010609060101010101" pitchFamily="49" charset="-122"/>
              </a:rPr>
              <a:t>1</a:t>
            </a:r>
            <a:r>
              <a:rPr lang="zh-CN" altLang="en-US" dirty="0" smtClean="0">
                <a:latin typeface="黑体" panose="02010609060101010101" pitchFamily="49" charset="-122"/>
                <a:ea typeface="黑体" panose="02010609060101010101" pitchFamily="49" charset="-122"/>
              </a:rPr>
              <a:t>，即</a:t>
            </a:r>
            <a:r>
              <a:rPr lang="en-US" altLang="zh-CN" dirty="0" smtClean="0">
                <a:latin typeface="黑体" panose="02010609060101010101" pitchFamily="49" charset="-122"/>
                <a:ea typeface="黑体" panose="02010609060101010101" pitchFamily="49" charset="-122"/>
              </a:rPr>
              <a:t>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1</a:t>
            </a:r>
            <a:r>
              <a:rPr lang="zh-CN" altLang="en-US" dirty="0" smtClean="0">
                <a:latin typeface="黑体" panose="02010609060101010101" pitchFamily="49" charset="-122"/>
                <a:ea typeface="黑体" panose="02010609060101010101" pitchFamily="49" charset="-122"/>
              </a:rPr>
              <a:t>。</a:t>
            </a:r>
          </a:p>
          <a:p>
            <a:pPr marL="0" indent="0">
              <a:lnSpc>
                <a:spcPct val="120000"/>
              </a:lnSpc>
              <a:spcBef>
                <a:spcPct val="35000"/>
              </a:spcBef>
              <a:buFontTx/>
              <a:buNone/>
            </a:pPr>
            <a:r>
              <a:rPr lang="zh-CN" altLang="en-US" dirty="0" smtClean="0">
                <a:latin typeface="黑体" panose="02010609060101010101" pitchFamily="49" charset="-122"/>
                <a:ea typeface="黑体" panose="02010609060101010101" pitchFamily="49" charset="-122"/>
              </a:rPr>
              <a:t>所以： </a:t>
            </a:r>
            <a:r>
              <a:rPr lang="zh-CN" altLang="en-US" dirty="0" smtClean="0">
                <a:solidFill>
                  <a:srgbClr val="FFFF00"/>
                </a:solidFill>
                <a:latin typeface="黑体" panose="02010609060101010101" pitchFamily="49" charset="-122"/>
                <a:ea typeface="黑体" panose="02010609060101010101" pitchFamily="49" charset="-122"/>
              </a:rPr>
              <a:t>巴氏小体的数目＝</a:t>
            </a:r>
            <a:r>
              <a:rPr lang="en-US" altLang="zh-CN" dirty="0" smtClean="0">
                <a:solidFill>
                  <a:srgbClr val="FFFF00"/>
                </a:solidFill>
                <a:latin typeface="黑体" panose="02010609060101010101" pitchFamily="49" charset="-122"/>
                <a:ea typeface="黑体" panose="02010609060101010101" pitchFamily="49" charset="-122"/>
              </a:rPr>
              <a:t>X</a:t>
            </a:r>
            <a:r>
              <a:rPr lang="zh-CN" altLang="en-US" dirty="0" smtClean="0">
                <a:solidFill>
                  <a:srgbClr val="FFFF00"/>
                </a:solidFill>
                <a:latin typeface="黑体" panose="02010609060101010101" pitchFamily="49" charset="-122"/>
                <a:ea typeface="黑体" panose="02010609060101010101" pitchFamily="49" charset="-122"/>
              </a:rPr>
              <a:t>染色体数－</a:t>
            </a:r>
            <a:r>
              <a:rPr lang="en-US" altLang="zh-CN" dirty="0" smtClean="0">
                <a:solidFill>
                  <a:srgbClr val="FFFF00"/>
                </a:solidFill>
                <a:latin typeface="黑体" panose="02010609060101010101" pitchFamily="49" charset="-122"/>
                <a:ea typeface="黑体" panose="02010609060101010101" pitchFamily="49" charset="-122"/>
              </a:rPr>
              <a:t>1</a:t>
            </a:r>
          </a:p>
          <a:p>
            <a:pPr marL="0" indent="0">
              <a:lnSpc>
                <a:spcPct val="120000"/>
              </a:lnSpc>
              <a:spcBef>
                <a:spcPct val="35000"/>
              </a:spcBef>
              <a:buFontTx/>
              <a:buNone/>
            </a:pPr>
            <a:r>
              <a:rPr lang="zh-CN" altLang="en-US" dirty="0" smtClean="0">
                <a:latin typeface="黑体" panose="02010609060101010101" pitchFamily="49" charset="-122"/>
                <a:ea typeface="黑体" panose="02010609060101010101" pitchFamily="49" charset="-122"/>
              </a:rPr>
              <a:t>在女性中，</a:t>
            </a:r>
            <a:r>
              <a:rPr lang="en-US" altLang="zh-CN" dirty="0" smtClean="0">
                <a:latin typeface="黑体" panose="02010609060101010101" pitchFamily="49" charset="-122"/>
                <a:ea typeface="黑体" panose="02010609060101010101" pitchFamily="49" charset="-122"/>
              </a:rPr>
              <a:t>1</a:t>
            </a:r>
            <a:r>
              <a:rPr lang="zh-CN" altLang="en-US" dirty="0" smtClean="0">
                <a:latin typeface="黑体" panose="02010609060101010101" pitchFamily="49" charset="-122"/>
                <a:ea typeface="黑体" panose="02010609060101010101" pitchFamily="49" charset="-122"/>
              </a:rPr>
              <a:t>个</a:t>
            </a:r>
            <a:r>
              <a:rPr lang="en-US" altLang="zh-CN" dirty="0" smtClean="0">
                <a:latin typeface="黑体" panose="02010609060101010101" pitchFamily="49" charset="-122"/>
                <a:ea typeface="黑体" panose="02010609060101010101" pitchFamily="49" charset="-122"/>
              </a:rPr>
              <a:t>X</a:t>
            </a:r>
            <a:r>
              <a:rPr lang="zh-CN" altLang="en-US" dirty="0" smtClean="0">
                <a:latin typeface="黑体" panose="02010609060101010101" pitchFamily="49" charset="-122"/>
                <a:ea typeface="黑体" panose="02010609060101010101" pitchFamily="49" charset="-122"/>
              </a:rPr>
              <a:t>染色体的浓缩过程称为</a:t>
            </a:r>
            <a:r>
              <a:rPr lang="en-US" altLang="zh-CN" dirty="0" smtClean="0">
                <a:latin typeface="黑体" panose="02010609060101010101" pitchFamily="49" charset="-122"/>
                <a:ea typeface="黑体" panose="02010609060101010101" pitchFamily="49" charset="-122"/>
              </a:rPr>
              <a:t>X</a:t>
            </a:r>
            <a:r>
              <a:rPr lang="zh-CN" altLang="en-US" dirty="0" smtClean="0">
                <a:latin typeface="黑体" panose="02010609060101010101" pitchFamily="49" charset="-122"/>
                <a:ea typeface="黑体" panose="02010609060101010101" pitchFamily="49" charset="-122"/>
              </a:rPr>
              <a:t>失活（</a:t>
            </a:r>
            <a:r>
              <a:rPr lang="en-US" altLang="zh-CN" dirty="0" smtClean="0">
                <a:latin typeface="黑体" panose="02010609060101010101" pitchFamily="49" charset="-122"/>
                <a:ea typeface="黑体" panose="02010609060101010101" pitchFamily="49" charset="-122"/>
              </a:rPr>
              <a:t>X-inactivation</a:t>
            </a:r>
            <a:r>
              <a:rPr lang="zh-CN" altLang="en-US" dirty="0" smtClean="0">
                <a:latin typeface="黑体" panose="02010609060101010101" pitchFamily="49" charset="-122"/>
                <a:ea typeface="黑体" panose="02010609060101010101" pitchFamily="49" charset="-122"/>
              </a:rPr>
              <a:t>）。</a:t>
            </a:r>
            <a:r>
              <a:rPr lang="en-US" altLang="zh-CN" dirty="0" smtClean="0">
                <a:latin typeface="黑体" panose="02010609060101010101" pitchFamily="49" charset="-122"/>
                <a:ea typeface="黑体" panose="02010609060101010101" pitchFamily="49" charset="-122"/>
              </a:rPr>
              <a:t> </a:t>
            </a:r>
            <a:endParaRPr lang="zh-CN" altLang="en-US" dirty="0" smtClean="0">
              <a:latin typeface="黑体" panose="02010609060101010101" pitchFamily="49" charset="-122"/>
              <a:ea typeface="黑体" panose="02010609060101010101" pitchFamily="49" charset="-122"/>
            </a:endParaRPr>
          </a:p>
          <a:p>
            <a:pPr marL="0" indent="0" algn="just" eaLnBrk="1" hangingPunct="1">
              <a:lnSpc>
                <a:spcPct val="120000"/>
              </a:lnSpc>
              <a:spcBef>
                <a:spcPct val="35000"/>
              </a:spcBef>
              <a:buClrTx/>
              <a:buFontTx/>
              <a:buNone/>
            </a:pPr>
            <a:endParaRPr lang="en-US" altLang="zh-CN" sz="2400" dirty="0" smtClean="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1000" y="304800"/>
            <a:ext cx="8229600" cy="914400"/>
          </a:xfrm>
          <a:noFill/>
        </p:spPr>
        <p:txBody>
          <a:bodyPr/>
          <a:lstStyle/>
          <a:p>
            <a:r>
              <a:rPr lang="en-US" altLang="zh-CN" sz="36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4.3.2</a:t>
            </a:r>
            <a:r>
              <a:rPr lang="zh-CN" altLang="en-US" sz="36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　剂量补偿效应</a:t>
            </a:r>
            <a:r>
              <a:rPr lang="zh-CN" altLang="en-US" sz="360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Lyon</a:t>
            </a:r>
            <a:r>
              <a:rPr lang="zh-CN" altLang="en-US" sz="3600" dirty="0" smtClean="0">
                <a:solidFill>
                  <a:srgbClr val="FFFF00"/>
                </a:solidFill>
                <a:latin typeface="Times New Roman" panose="02020603050405020304" pitchFamily="18" charset="0"/>
                <a:ea typeface="黑体" panose="02010609060101010101" pitchFamily="49" charset="-122"/>
                <a:cs typeface="Times New Roman" panose="02020603050405020304" pitchFamily="18" charset="0"/>
              </a:rPr>
              <a:t>假说</a:t>
            </a:r>
            <a:endParaRPr lang="zh-CN" altLang="en-US" sz="36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1139" name="Rectangle 3"/>
          <p:cNvSpPr>
            <a:spLocks noGrp="1" noChangeArrowheads="1"/>
          </p:cNvSpPr>
          <p:nvPr>
            <p:ph type="body" idx="1"/>
          </p:nvPr>
        </p:nvSpPr>
        <p:spPr>
          <a:xfrm>
            <a:off x="533400" y="1295400"/>
            <a:ext cx="8229600" cy="4953000"/>
          </a:xfrm>
        </p:spPr>
        <p:txBody>
          <a:bodyPr/>
          <a:lstStyle/>
          <a:p>
            <a:pPr marL="0" indent="0">
              <a:lnSpc>
                <a:spcPct val="115000"/>
              </a:lnSpc>
              <a:buFontTx/>
              <a:buNone/>
            </a:pPr>
            <a:r>
              <a:rPr lang="zh-CN" altLang="en-US" sz="2800" dirty="0" smtClean="0">
                <a:latin typeface="黑体" panose="02010609060101010101" pitchFamily="49" charset="-122"/>
                <a:ea typeface="黑体" panose="02010609060101010101" pitchFamily="49" charset="-122"/>
              </a:rPr>
              <a:t>哺乳动物</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染色体上的基因：在纯合的雌性细胞中有相同的两份拷贝，而雄性体细胞中只有一份，可是在表型上雌体与雄体却看不出任何显著的差别。 </a:t>
            </a:r>
          </a:p>
          <a:p>
            <a:pPr marL="0" indent="0">
              <a:lnSpc>
                <a:spcPct val="115000"/>
              </a:lnSpc>
              <a:buFontTx/>
              <a:buNone/>
            </a:pPr>
            <a:r>
              <a:rPr lang="zh-CN" altLang="en-US" sz="2800" dirty="0" smtClean="0">
                <a:latin typeface="黑体" panose="02010609060101010101" pitchFamily="49" charset="-122"/>
                <a:ea typeface="黑体" panose="02010609060101010101" pitchFamily="49" charset="-122"/>
              </a:rPr>
              <a:t>哺乳动物有一种剂量补偿机制，对超数的性染色体进行补偿，对额外的常染色体不存在这种机制。</a:t>
            </a:r>
          </a:p>
          <a:p>
            <a:pPr marL="0" indent="0">
              <a:lnSpc>
                <a:spcPct val="115000"/>
              </a:lnSpc>
              <a:spcBef>
                <a:spcPct val="30000"/>
              </a:spcBef>
              <a:buFontTx/>
              <a:buNone/>
            </a:pPr>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剂量补偿效应（</a:t>
            </a:r>
            <a:r>
              <a:rPr lang="en-US" altLang="zh-CN"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dosage compensation effect</a:t>
            </a:r>
            <a:r>
              <a:rPr lang="zh-CN" altLang="en-US" sz="2800" dirty="0" smtClean="0">
                <a:solidFill>
                  <a:srgbClr val="FFFF00"/>
                </a:solidFill>
                <a:latin typeface="黑体" panose="02010609060101010101" pitchFamily="49" charset="-122"/>
                <a:ea typeface="黑体" panose="02010609060101010101" pitchFamily="49" charset="-122"/>
                <a:cs typeface="Times New Roman" panose="02020603050405020304" pitchFamily="18" charset="0"/>
              </a:rPr>
              <a:t>）</a:t>
            </a:r>
            <a:r>
              <a:rPr lang="zh-CN" altLang="en-US" sz="2800" b="1" dirty="0" smtClean="0">
                <a:solidFill>
                  <a:srgbClr val="FFFF00"/>
                </a:solidFill>
                <a:latin typeface="黑体" panose="02010609060101010101" pitchFamily="49" charset="-122"/>
                <a:ea typeface="黑体" panose="02010609060101010101" pitchFamily="49" charset="-122"/>
              </a:rPr>
              <a:t>：</a:t>
            </a:r>
          </a:p>
          <a:p>
            <a:pPr marL="0" indent="0">
              <a:lnSpc>
                <a:spcPct val="115000"/>
              </a:lnSpc>
              <a:spcBef>
                <a:spcPct val="30000"/>
              </a:spcBef>
              <a:buFontTx/>
              <a:buNone/>
            </a:pPr>
            <a:r>
              <a:rPr lang="zh-CN" altLang="en-US" sz="2800" dirty="0" smtClean="0">
                <a:latin typeface="黑体" panose="02010609060101010101" pitchFamily="49" charset="-122"/>
                <a:ea typeface="黑体" panose="02010609060101010101" pitchFamily="49" charset="-122"/>
              </a:rPr>
              <a:t>在</a:t>
            </a:r>
            <a:r>
              <a:rPr lang="en-US" altLang="zh-CN" sz="2800" dirty="0" smtClean="0">
                <a:latin typeface="黑体" panose="02010609060101010101" pitchFamily="49" charset="-122"/>
                <a:ea typeface="黑体" panose="02010609060101010101" pitchFamily="49" charset="-122"/>
              </a:rPr>
              <a:t>XY</a:t>
            </a:r>
            <a:r>
              <a:rPr lang="zh-CN" altLang="en-US" sz="2800" dirty="0" smtClean="0">
                <a:latin typeface="黑体" panose="02010609060101010101" pitchFamily="49" charset="-122"/>
                <a:ea typeface="黑体" panose="02010609060101010101" pitchFamily="49" charset="-122"/>
              </a:rPr>
              <a:t>性别决定的生物中，使</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连锁基因在两种性别中有相等或近乎相等的有效剂量的遗传效应。</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 descr="Synaptic-configurations-of-X-and-Y-chromosomes-in-pachytene-spermatocytes-of-M_看图王.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900" y="1447800"/>
            <a:ext cx="8928100"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Box 2"/>
          <p:cNvSpPr txBox="1">
            <a:spLocks noChangeArrowheads="1"/>
          </p:cNvSpPr>
          <p:nvPr/>
        </p:nvSpPr>
        <p:spPr bwMode="auto">
          <a:xfrm>
            <a:off x="2590800" y="457200"/>
            <a:ext cx="45704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3600" dirty="0">
                <a:solidFill>
                  <a:srgbClr val="FFFF00"/>
                </a:solidFill>
                <a:latin typeface="黑体" panose="02010609060101010101" pitchFamily="49" charset="-122"/>
                <a:ea typeface="黑体" panose="02010609060101010101" pitchFamily="49" charset="-122"/>
              </a:rPr>
              <a:t>X </a:t>
            </a:r>
            <a:r>
              <a:rPr lang="zh-CN" altLang="en-US" sz="3600" dirty="0">
                <a:solidFill>
                  <a:srgbClr val="FFFF00"/>
                </a:solidFill>
                <a:latin typeface="黑体" panose="02010609060101010101" pitchFamily="49" charset="-122"/>
                <a:ea typeface="黑体" panose="02010609060101010101" pitchFamily="49" charset="-122"/>
              </a:rPr>
              <a:t>与 </a:t>
            </a:r>
            <a:r>
              <a:rPr lang="en-US" altLang="zh-CN" sz="3600" dirty="0">
                <a:solidFill>
                  <a:srgbClr val="FFFF00"/>
                </a:solidFill>
                <a:latin typeface="黑体" panose="02010609060101010101" pitchFamily="49" charset="-122"/>
                <a:ea typeface="黑体" panose="02010609060101010101" pitchFamily="49" charset="-122"/>
              </a:rPr>
              <a:t>Y </a:t>
            </a:r>
            <a:r>
              <a:rPr lang="zh-CN" altLang="en-US" sz="3600" dirty="0">
                <a:solidFill>
                  <a:srgbClr val="FFFF00"/>
                </a:solidFill>
                <a:latin typeface="黑体" panose="02010609060101010101" pitchFamily="49" charset="-122"/>
                <a:ea typeface="黑体" panose="02010609060101010101" pitchFamily="49" charset="-122"/>
              </a:rPr>
              <a:t>染色体的配对</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noFill/>
        </p:spPr>
        <p:txBody>
          <a:bodyPr/>
          <a:lstStyle/>
          <a:p>
            <a:r>
              <a:rPr lang="zh-CN" altLang="en-US" sz="3600" dirty="0" smtClean="0">
                <a:solidFill>
                  <a:srgbClr val="FFFF00"/>
                </a:solidFill>
                <a:latin typeface="黑体" panose="02010609060101010101" pitchFamily="49" charset="-122"/>
                <a:ea typeface="黑体" panose="02010609060101010101" pitchFamily="49" charset="-122"/>
              </a:rPr>
              <a:t>莱昂假说（</a:t>
            </a:r>
            <a:r>
              <a:rPr lang="en-US" altLang="zh-CN" sz="3600" dirty="0" smtClean="0">
                <a:solidFill>
                  <a:srgbClr val="FFFF00"/>
                </a:solidFill>
                <a:latin typeface="黑体" panose="02010609060101010101" pitchFamily="49" charset="-122"/>
                <a:ea typeface="黑体" panose="02010609060101010101" pitchFamily="49" charset="-122"/>
              </a:rPr>
              <a:t>Lyon hypothesis</a:t>
            </a:r>
            <a:r>
              <a:rPr lang="zh-CN" altLang="en-US" sz="3600" dirty="0" smtClean="0">
                <a:solidFill>
                  <a:srgbClr val="FFFF00"/>
                </a:solidFill>
                <a:latin typeface="黑体" panose="02010609060101010101" pitchFamily="49" charset="-122"/>
                <a:ea typeface="黑体" panose="02010609060101010101" pitchFamily="49" charset="-122"/>
              </a:rPr>
              <a:t>）</a:t>
            </a:r>
          </a:p>
        </p:txBody>
      </p:sp>
      <p:sp>
        <p:nvSpPr>
          <p:cNvPr id="93187" name="Rectangle 3"/>
          <p:cNvSpPr>
            <a:spLocks noGrp="1" noChangeArrowheads="1"/>
          </p:cNvSpPr>
          <p:nvPr>
            <p:ph type="body" idx="1"/>
          </p:nvPr>
        </p:nvSpPr>
        <p:spPr>
          <a:xfrm>
            <a:off x="304800" y="1371600"/>
            <a:ext cx="8534400" cy="4876800"/>
          </a:xfrm>
        </p:spPr>
        <p:txBody>
          <a:bodyPr/>
          <a:lstStyle/>
          <a:p>
            <a:pPr marL="0" indent="0">
              <a:lnSpc>
                <a:spcPct val="115000"/>
              </a:lnSpc>
              <a:spcBef>
                <a:spcPct val="25000"/>
              </a:spcBef>
              <a:buFontTx/>
              <a:buNone/>
            </a:pPr>
            <a:r>
              <a:rPr lang="en-US" altLang="zh-CN" b="1" dirty="0" smtClean="0"/>
              <a:t> </a:t>
            </a:r>
            <a:r>
              <a:rPr lang="zh-CN" altLang="en-US" sz="2800" dirty="0" smtClean="0">
                <a:latin typeface="黑体" panose="02010609060101010101" pitchFamily="49" charset="-122"/>
                <a:ea typeface="黑体" panose="02010609060101010101" pitchFamily="49" charset="-122"/>
              </a:rPr>
              <a:t>也称为有活性的单个</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染色体的剂量补偿（</a:t>
            </a:r>
            <a:r>
              <a:rPr lang="en-US" altLang="zh-CN" sz="2800" dirty="0" smtClean="0">
                <a:solidFill>
                  <a:srgbClr val="FFFF00"/>
                </a:solidFill>
                <a:latin typeface="黑体" panose="02010609060101010101" pitchFamily="49" charset="-122"/>
                <a:ea typeface="黑体" panose="02010609060101010101" pitchFamily="49" charset="-122"/>
              </a:rPr>
              <a:t>dosage compensation</a:t>
            </a:r>
            <a:r>
              <a:rPr lang="zh-CN" altLang="en-US" sz="2800" dirty="0" smtClean="0">
                <a:latin typeface="黑体" panose="02010609060101010101" pitchFamily="49" charset="-122"/>
                <a:ea typeface="黑体" panose="02010609060101010101" pitchFamily="49" charset="-122"/>
              </a:rPr>
              <a:t>）</a:t>
            </a:r>
            <a:r>
              <a:rPr lang="en-US" altLang="zh-CN" sz="2800" dirty="0" smtClean="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其主要内容是：</a:t>
            </a:r>
          </a:p>
          <a:p>
            <a:pPr marL="0" indent="0">
              <a:lnSpc>
                <a:spcPct val="115000"/>
              </a:lnSpc>
              <a:spcBef>
                <a:spcPct val="25000"/>
              </a:spcBef>
              <a:buFontTx/>
              <a:buNone/>
            </a:pPr>
            <a:r>
              <a:rPr lang="zh-CN" altLang="en-US" sz="2800" dirty="0" smtClean="0">
                <a:latin typeface="黑体" panose="02010609060101010101" pitchFamily="49" charset="-122"/>
                <a:ea typeface="黑体" panose="02010609060101010101" pitchFamily="49" charset="-122"/>
              </a:rPr>
              <a:t>    ①正常雌性哺乳动物的体细胞中，两条</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染色体中只有一条在遗传上有活性，另一条无活性。由于</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连锁基因得到剂量补偿，雌性</a:t>
            </a:r>
            <a:r>
              <a:rPr lang="en-US" altLang="zh-CN" sz="2800" dirty="0" smtClean="0">
                <a:latin typeface="黑体" panose="02010609060101010101" pitchFamily="49" charset="-122"/>
                <a:ea typeface="黑体" panose="02010609060101010101" pitchFamily="49" charset="-122"/>
              </a:rPr>
              <a:t>XX</a:t>
            </a:r>
            <a:r>
              <a:rPr lang="zh-CN" altLang="en-US" sz="2800" dirty="0" smtClean="0">
                <a:latin typeface="黑体" panose="02010609060101010101" pitchFamily="49" charset="-122"/>
                <a:ea typeface="黑体" panose="02010609060101010101" pitchFamily="49" charset="-122"/>
              </a:rPr>
              <a:t>和雄性</a:t>
            </a:r>
            <a:r>
              <a:rPr lang="en-US" altLang="zh-CN" sz="2800" dirty="0" smtClean="0">
                <a:latin typeface="黑体" panose="02010609060101010101" pitchFamily="49" charset="-122"/>
                <a:ea typeface="黑体" panose="02010609060101010101" pitchFamily="49" charset="-122"/>
              </a:rPr>
              <a:t>XY</a:t>
            </a:r>
            <a:r>
              <a:rPr lang="zh-CN" altLang="en-US" sz="2800" dirty="0" smtClean="0">
                <a:latin typeface="黑体" panose="02010609060101010101" pitchFamily="49" charset="-122"/>
                <a:ea typeface="黑体" panose="02010609060101010101" pitchFamily="49" charset="-122"/>
              </a:rPr>
              <a:t>具有相同的有效基因产物。</a:t>
            </a:r>
          </a:p>
          <a:p>
            <a:pPr marL="0" indent="0">
              <a:lnSpc>
                <a:spcPct val="115000"/>
              </a:lnSpc>
              <a:spcBef>
                <a:spcPct val="25000"/>
              </a:spcBef>
              <a:buFontTx/>
              <a:buNone/>
            </a:pPr>
            <a:r>
              <a:rPr lang="zh-CN" altLang="en-US" sz="2800" dirty="0" smtClean="0">
                <a:latin typeface="黑体" panose="02010609060101010101" pitchFamily="49" charset="-122"/>
                <a:ea typeface="黑体" panose="02010609060101010101" pitchFamily="49" charset="-122"/>
              </a:rPr>
              <a:t>    ② </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染色体失活是随机的。在某些细胞中父源的</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染色体失活；而另一些细胞是母源的</a:t>
            </a:r>
            <a:r>
              <a:rPr lang="en-US" altLang="zh-CN" sz="2800" dirty="0" smtClean="0">
                <a:latin typeface="黑体" panose="02010609060101010101" pitchFamily="49" charset="-122"/>
                <a:ea typeface="黑体" panose="02010609060101010101" pitchFamily="49" charset="-122"/>
              </a:rPr>
              <a:t>X</a:t>
            </a:r>
            <a:r>
              <a:rPr lang="zh-CN" altLang="en-US" sz="2800" dirty="0" smtClean="0">
                <a:latin typeface="黑体" panose="02010609060101010101" pitchFamily="49" charset="-122"/>
                <a:ea typeface="黑体" panose="02010609060101010101" pitchFamily="49" charset="-122"/>
              </a:rPr>
              <a:t>染色体失活。</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p:cNvSpPr>
            <a:spLocks noGrp="1" noChangeArrowheads="1"/>
          </p:cNvSpPr>
          <p:nvPr>
            <p:ph type="body" idx="1"/>
          </p:nvPr>
        </p:nvSpPr>
        <p:spPr>
          <a:xfrm>
            <a:off x="457200" y="762000"/>
            <a:ext cx="8229600" cy="5410200"/>
          </a:xfrm>
        </p:spPr>
        <p:txBody>
          <a:bodyPr/>
          <a:lstStyle/>
          <a:p>
            <a:pPr marL="0" indent="0">
              <a:lnSpc>
                <a:spcPct val="140000"/>
              </a:lnSpc>
              <a:spcBef>
                <a:spcPct val="35000"/>
              </a:spcBef>
              <a:buFontTx/>
              <a:buNone/>
            </a:pPr>
            <a:r>
              <a:rPr lang="en-US" altLang="zh-CN" sz="2400" b="1" smtClean="0">
                <a:latin typeface="宋体" panose="02010600030101010101" pitchFamily="2" charset="-122"/>
              </a:rPr>
              <a:t>    </a:t>
            </a:r>
            <a:r>
              <a:rPr lang="en-US" altLang="zh-CN" sz="2400" smtClean="0">
                <a:latin typeface="Comic Sans MS" panose="030F0702030302020204" pitchFamily="66" charset="0"/>
                <a:ea typeface="黑体" panose="02010609060101010101" pitchFamily="49" charset="-122"/>
              </a:rPr>
              <a:t>③</a:t>
            </a:r>
            <a:r>
              <a:rPr lang="zh-CN" altLang="en-US" sz="2400" smtClean="0">
                <a:latin typeface="Comic Sans MS" panose="030F0702030302020204" pitchFamily="66" charset="0"/>
                <a:ea typeface="黑体" panose="02010609060101010101" pitchFamily="49" charset="-122"/>
              </a:rPr>
              <a:t>失活发生在胚胎发育的早期，如</a:t>
            </a:r>
            <a:r>
              <a:rPr lang="zh-CN" altLang="en-US" sz="2400" smtClean="0">
                <a:solidFill>
                  <a:srgbClr val="FFFF00"/>
                </a:solidFill>
                <a:latin typeface="Comic Sans MS" panose="030F0702030302020204" pitchFamily="66" charset="0"/>
                <a:ea typeface="黑体" panose="02010609060101010101" pitchFamily="49" charset="-122"/>
              </a:rPr>
              <a:t>人类</a:t>
            </a:r>
            <a:r>
              <a:rPr lang="en-US" altLang="zh-CN" sz="2400" smtClean="0">
                <a:solidFill>
                  <a:srgbClr val="FFFF00"/>
                </a:solidFill>
                <a:latin typeface="Comic Sans MS" panose="030F0702030302020204" pitchFamily="66" charset="0"/>
                <a:ea typeface="黑体" panose="02010609060101010101" pitchFamily="49" charset="-122"/>
              </a:rPr>
              <a:t>X</a:t>
            </a:r>
            <a:r>
              <a:rPr lang="zh-CN" altLang="en-US" sz="2400" smtClean="0">
                <a:solidFill>
                  <a:srgbClr val="FFFF00"/>
                </a:solidFill>
                <a:latin typeface="Comic Sans MS" panose="030F0702030302020204" pitchFamily="66" charset="0"/>
                <a:ea typeface="黑体" panose="02010609060101010101" pitchFamily="49" charset="-122"/>
              </a:rPr>
              <a:t>染色体随机失活发生在胚胎发育第</a:t>
            </a:r>
            <a:r>
              <a:rPr lang="en-US" altLang="zh-CN" sz="2400" smtClean="0">
                <a:solidFill>
                  <a:srgbClr val="FFFF00"/>
                </a:solidFill>
                <a:latin typeface="Comic Sans MS" panose="030F0702030302020204" pitchFamily="66" charset="0"/>
                <a:ea typeface="黑体" panose="02010609060101010101" pitchFamily="49" charset="-122"/>
              </a:rPr>
              <a:t>16</a:t>
            </a:r>
            <a:r>
              <a:rPr lang="zh-CN" altLang="en-US" sz="2400" smtClean="0">
                <a:solidFill>
                  <a:srgbClr val="FFFF00"/>
                </a:solidFill>
                <a:latin typeface="Comic Sans MS" panose="030F0702030302020204" pitchFamily="66" charset="0"/>
                <a:ea typeface="黑体" panose="02010609060101010101" pitchFamily="49" charset="-122"/>
              </a:rPr>
              <a:t>天</a:t>
            </a:r>
            <a:r>
              <a:rPr lang="zh-CN" altLang="en-US" sz="2400" smtClean="0">
                <a:latin typeface="Comic Sans MS" panose="030F0702030302020204" pitchFamily="66" charset="0"/>
                <a:ea typeface="黑体" panose="02010609060101010101" pitchFamily="49" charset="-122"/>
              </a:rPr>
              <a:t>，合子细胞增殖到</a:t>
            </a:r>
            <a:r>
              <a:rPr lang="en-US" altLang="zh-CN" sz="2400" smtClean="0">
                <a:latin typeface="Comic Sans MS" panose="030F0702030302020204" pitchFamily="66" charset="0"/>
                <a:ea typeface="黑体" panose="02010609060101010101" pitchFamily="49" charset="-122"/>
              </a:rPr>
              <a:t>5 000</a:t>
            </a:r>
            <a:r>
              <a:rPr lang="zh-CN" altLang="en-US" sz="2400" smtClean="0">
                <a:latin typeface="Comic Sans MS" panose="030F0702030302020204" pitchFamily="66" charset="0"/>
                <a:ea typeface="黑体" panose="02010609060101010101" pitchFamily="49" charset="-122"/>
              </a:rPr>
              <a:t>～</a:t>
            </a:r>
            <a:r>
              <a:rPr lang="en-US" altLang="zh-CN" sz="2400" smtClean="0">
                <a:latin typeface="Comic Sans MS" panose="030F0702030302020204" pitchFamily="66" charset="0"/>
                <a:ea typeface="黑体" panose="02010609060101010101" pitchFamily="49" charset="-122"/>
              </a:rPr>
              <a:t>6 000</a:t>
            </a:r>
            <a:r>
              <a:rPr lang="zh-CN" altLang="en-US" sz="2400" smtClean="0">
                <a:latin typeface="Comic Sans MS" panose="030F0702030302020204" pitchFamily="66" charset="0"/>
                <a:ea typeface="黑体" panose="02010609060101010101" pitchFamily="49" charset="-122"/>
              </a:rPr>
              <a:t>个细胞时期。在小鼠中</a:t>
            </a:r>
            <a:r>
              <a:rPr lang="en-US" altLang="zh-CN" sz="2400" smtClean="0">
                <a:latin typeface="Comic Sans MS" panose="030F0702030302020204" pitchFamily="66" charset="0"/>
                <a:ea typeface="黑体" panose="02010609060101010101" pitchFamily="49" charset="-122"/>
              </a:rPr>
              <a:t>4</a:t>
            </a:r>
            <a:r>
              <a:rPr lang="zh-CN" altLang="en-US" sz="2400" smtClean="0">
                <a:latin typeface="Comic Sans MS" panose="030F0702030302020204" pitchFamily="66" charset="0"/>
                <a:ea typeface="黑体" panose="02010609060101010101" pitchFamily="49" charset="-122"/>
              </a:rPr>
              <a:t>～</a:t>
            </a:r>
            <a:r>
              <a:rPr lang="en-US" altLang="zh-CN" sz="2400" smtClean="0">
                <a:latin typeface="Comic Sans MS" panose="030F0702030302020204" pitchFamily="66" charset="0"/>
                <a:ea typeface="黑体" panose="02010609060101010101" pitchFamily="49" charset="-122"/>
              </a:rPr>
              <a:t>6</a:t>
            </a:r>
            <a:r>
              <a:rPr lang="zh-CN" altLang="en-US" sz="2400" smtClean="0">
                <a:latin typeface="Comic Sans MS" panose="030F0702030302020204" pitchFamily="66" charset="0"/>
                <a:ea typeface="黑体" panose="02010609060101010101" pitchFamily="49" charset="-122"/>
              </a:rPr>
              <a:t>天的胚胎中</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染色体随机失活。某一个细胞的一条</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染色体一旦失活，由这个祖先细胞分裂的所有后代细胞中的该</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染色体均处于失活状态。</a:t>
            </a:r>
          </a:p>
          <a:p>
            <a:pPr marL="0" indent="0">
              <a:lnSpc>
                <a:spcPct val="140000"/>
              </a:lnSpc>
              <a:spcBef>
                <a:spcPct val="30000"/>
              </a:spcBef>
              <a:buFontTx/>
              <a:buNone/>
            </a:pPr>
            <a:r>
              <a:rPr lang="zh-CN" altLang="en-US" sz="2400" smtClean="0">
                <a:latin typeface="Comic Sans MS" panose="030F0702030302020204" pitchFamily="66" charset="0"/>
                <a:ea typeface="黑体" panose="02010609060101010101" pitchFamily="49" charset="-122"/>
              </a:rPr>
              <a:t>    ④</a:t>
            </a:r>
            <a:r>
              <a:rPr lang="zh-CN" altLang="en-US" sz="2400" smtClean="0">
                <a:solidFill>
                  <a:srgbClr val="FFFF00"/>
                </a:solidFill>
                <a:latin typeface="Comic Sans MS" panose="030F0702030302020204" pitchFamily="66" charset="0"/>
                <a:ea typeface="黑体" panose="02010609060101010101" pitchFamily="49" charset="-122"/>
              </a:rPr>
              <a:t>杂合体雌性在伴性基因的作用上是嵌合体</a:t>
            </a:r>
            <a:r>
              <a:rPr lang="zh-CN" altLang="en-US" sz="2400" smtClean="0">
                <a:latin typeface="Comic Sans MS" panose="030F0702030302020204" pitchFamily="66" charset="0"/>
                <a:ea typeface="黑体" panose="02010609060101010101" pitchFamily="49" charset="-122"/>
              </a:rPr>
              <a:t>（</a:t>
            </a:r>
            <a:r>
              <a:rPr lang="en-US" altLang="zh-CN" sz="2400" smtClean="0">
                <a:latin typeface="Comic Sans MS" panose="030F0702030302020204" pitchFamily="66" charset="0"/>
                <a:ea typeface="黑体" panose="02010609060101010101" pitchFamily="49" charset="-122"/>
              </a:rPr>
              <a:t>mosaic</a:t>
            </a:r>
            <a:r>
              <a:rPr lang="zh-CN" altLang="en-US" sz="2400" smtClean="0">
                <a:latin typeface="Comic Sans MS" panose="030F0702030302020204" pitchFamily="66" charset="0"/>
                <a:ea typeface="黑体" panose="02010609060101010101" pitchFamily="49" charset="-122"/>
              </a:rPr>
              <a:t>），即某些细胞中来自父方的伴性基因表达，某些细胞中来自母方的伴性基因表达，这两类细胞随机地相嵌存在于某些组织中，毛皮颜色的随机嵌合性特别引人注目。</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533400" y="762000"/>
            <a:ext cx="8229600" cy="4495800"/>
          </a:xfrm>
        </p:spPr>
        <p:txBody>
          <a:bodyPr/>
          <a:lstStyle/>
          <a:p>
            <a:pPr marL="0" indent="0">
              <a:buFontTx/>
              <a:buNone/>
            </a:pPr>
            <a:r>
              <a:rPr lang="en-US" altLang="zh-CN" sz="2400" smtClean="0">
                <a:latin typeface="Comic Sans MS" panose="030F0702030302020204" pitchFamily="66" charset="0"/>
              </a:rPr>
              <a:t> </a:t>
            </a:r>
            <a:r>
              <a:rPr lang="en-US" altLang="zh-CN" sz="2400" smtClean="0">
                <a:latin typeface="黑体" panose="02010609060101010101" pitchFamily="49" charset="-122"/>
                <a:ea typeface="黑体" panose="02010609060101010101" pitchFamily="49" charset="-122"/>
              </a:rPr>
              <a:t>Lyon</a:t>
            </a:r>
            <a:r>
              <a:rPr lang="zh-CN" altLang="en-US" sz="2400" smtClean="0">
                <a:latin typeface="黑体" panose="02010609060101010101" pitchFamily="49" charset="-122"/>
                <a:ea typeface="黑体" panose="02010609060101010101" pitchFamily="49" charset="-122"/>
              </a:rPr>
              <a:t>假说的证据之一是雌性杂合体玳瑁猫（</a:t>
            </a:r>
            <a:r>
              <a:rPr lang="en-US" altLang="zh-CN" sz="2400" smtClean="0">
                <a:latin typeface="黑体" panose="02010609060101010101" pitchFamily="49" charset="-122"/>
                <a:ea typeface="黑体" panose="02010609060101010101" pitchFamily="49" charset="-122"/>
              </a:rPr>
              <a:t>calico cat</a:t>
            </a:r>
            <a:r>
              <a:rPr lang="zh-CN" altLang="en-US" sz="2400" smtClean="0">
                <a:latin typeface="黑体" panose="02010609060101010101" pitchFamily="49" charset="-122"/>
                <a:ea typeface="黑体" panose="02010609060101010101" pitchFamily="49" charset="-122"/>
              </a:rPr>
              <a:t>）的毛皮上有黑色和黄色随机嵌合的斑块  </a:t>
            </a:r>
          </a:p>
        </p:txBody>
      </p:sp>
      <p:pic>
        <p:nvPicPr>
          <p:cNvPr id="35843" name="Picture 7" descr="5-8-1"/>
          <p:cNvPicPr>
            <a:picLocks noChangeAspect="1" noChangeArrowheads="1"/>
          </p:cNvPicPr>
          <p:nvPr/>
        </p:nvPicPr>
        <p:blipFill>
          <a:blip r:embed="rId2" cstate="print"/>
          <a:srcRect/>
          <a:stretch>
            <a:fillRect/>
          </a:stretch>
        </p:blipFill>
        <p:spPr bwMode="auto">
          <a:xfrm>
            <a:off x="381000" y="2438400"/>
            <a:ext cx="4662329" cy="3124200"/>
          </a:xfrm>
          <a:prstGeom prst="rect">
            <a:avLst/>
          </a:prstGeom>
          <a:noFill/>
          <a:ln w="9525">
            <a:noFill/>
            <a:miter lim="800000"/>
            <a:headEnd/>
            <a:tailEnd/>
          </a:ln>
        </p:spPr>
      </p:pic>
      <p:pic>
        <p:nvPicPr>
          <p:cNvPr id="35844" name="Picture 8" descr="5-8-2"/>
          <p:cNvPicPr>
            <a:picLocks noChangeAspect="1" noChangeArrowheads="1"/>
          </p:cNvPicPr>
          <p:nvPr/>
        </p:nvPicPr>
        <p:blipFill>
          <a:blip r:embed="rId3" cstate="print">
            <a:lum bright="-12000"/>
          </a:blip>
          <a:srcRect/>
          <a:stretch>
            <a:fillRect/>
          </a:stretch>
        </p:blipFill>
        <p:spPr bwMode="auto">
          <a:xfrm>
            <a:off x="5410200" y="1828800"/>
            <a:ext cx="3613935"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noFill/>
        </p:spPr>
        <p:txBody>
          <a:bodyPr/>
          <a:lstStyle/>
          <a:p>
            <a:pPr algn="l"/>
            <a:r>
              <a:rPr lang="zh-CN" altLang="en-US" sz="3200" dirty="0" smtClean="0">
                <a:solidFill>
                  <a:srgbClr val="FFFF00"/>
                </a:solidFill>
                <a:latin typeface="黑体" panose="02010609060101010101" pitchFamily="49" charset="-122"/>
                <a:ea typeface="黑体" panose="02010609060101010101" pitchFamily="49" charset="-122"/>
              </a:rPr>
              <a:t>剂量补偿效应有</a:t>
            </a:r>
            <a:r>
              <a:rPr lang="en-US" altLang="zh-CN" sz="3200" dirty="0" smtClean="0">
                <a:solidFill>
                  <a:srgbClr val="FFFF00"/>
                </a:solidFill>
                <a:latin typeface="黑体" panose="02010609060101010101" pitchFamily="49" charset="-122"/>
                <a:ea typeface="黑体" panose="02010609060101010101" pitchFamily="49" charset="-122"/>
              </a:rPr>
              <a:t>3</a:t>
            </a:r>
            <a:r>
              <a:rPr lang="zh-CN" altLang="en-US" sz="3200" dirty="0" smtClean="0">
                <a:solidFill>
                  <a:srgbClr val="FFFF00"/>
                </a:solidFill>
                <a:latin typeface="黑体" panose="02010609060101010101" pitchFamily="49" charset="-122"/>
                <a:ea typeface="黑体" panose="02010609060101010101" pitchFamily="49" charset="-122"/>
              </a:rPr>
              <a:t>种机制：</a:t>
            </a:r>
            <a:r>
              <a:rPr lang="zh-CN" altLang="en-US" dirty="0" smtClean="0">
                <a:latin typeface="黑体" panose="02010609060101010101" pitchFamily="49" charset="-122"/>
                <a:ea typeface="黑体" panose="02010609060101010101" pitchFamily="49" charset="-122"/>
              </a:rPr>
              <a:t> </a:t>
            </a:r>
          </a:p>
        </p:txBody>
      </p:sp>
      <p:sp>
        <p:nvSpPr>
          <p:cNvPr id="92163" name="Rectangle 3"/>
          <p:cNvSpPr>
            <a:spLocks noGrp="1" noChangeArrowheads="1"/>
          </p:cNvSpPr>
          <p:nvPr>
            <p:ph type="body" idx="1"/>
          </p:nvPr>
        </p:nvSpPr>
        <p:spPr>
          <a:xfrm>
            <a:off x="304800" y="1295400"/>
            <a:ext cx="5105400" cy="4876800"/>
          </a:xfrm>
        </p:spPr>
        <p:txBody>
          <a:bodyPr/>
          <a:lstStyle/>
          <a:p>
            <a:pPr marL="0" indent="0">
              <a:spcBef>
                <a:spcPct val="30000"/>
              </a:spcBef>
              <a:buFontTx/>
              <a:buNone/>
              <a:tabLst>
                <a:tab pos="898525" algn="l"/>
              </a:tabLst>
            </a:pPr>
            <a:r>
              <a:rPr lang="en-US" altLang="zh-CN" sz="2000" dirty="0" smtClean="0">
                <a:latin typeface="Comic Sans MS" panose="030F0702030302020204" pitchFamily="66" charset="0"/>
                <a:ea typeface="黑体" panose="02010609060101010101" pitchFamily="49" charset="-122"/>
              </a:rPr>
              <a:t>①</a:t>
            </a:r>
            <a:r>
              <a:rPr lang="zh-CN" altLang="en-US" sz="2000" dirty="0" smtClean="0">
                <a:latin typeface="Comic Sans MS" panose="030F0702030302020204" pitchFamily="66" charset="0"/>
                <a:ea typeface="黑体" panose="02010609060101010101" pitchFamily="49" charset="-122"/>
              </a:rPr>
              <a:t>在哺乳类（包括人类）中雌性</a:t>
            </a:r>
            <a:r>
              <a:rPr lang="en-US" altLang="zh-CN" sz="2000" dirty="0" smtClean="0">
                <a:latin typeface="Comic Sans MS" panose="030F0702030302020204" pitchFamily="66" charset="0"/>
                <a:ea typeface="黑体" panose="02010609060101010101" pitchFamily="49" charset="-122"/>
              </a:rPr>
              <a:t>XX</a:t>
            </a:r>
            <a:r>
              <a:rPr lang="zh-CN" altLang="en-US" sz="2000" dirty="0" smtClean="0">
                <a:latin typeface="Comic Sans MS" panose="030F0702030302020204" pitchFamily="66" charset="0"/>
                <a:ea typeface="黑体" panose="02010609060101010101" pitchFamily="49" charset="-122"/>
              </a:rPr>
              <a:t>中的随机的一条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染色体失活，在雄性</a:t>
            </a:r>
            <a:r>
              <a:rPr lang="en-US" altLang="zh-CN" sz="2000" dirty="0" smtClean="0">
                <a:latin typeface="Comic Sans MS" panose="030F0702030302020204" pitchFamily="66" charset="0"/>
                <a:ea typeface="黑体" panose="02010609060101010101" pitchFamily="49" charset="-122"/>
              </a:rPr>
              <a:t>XY</a:t>
            </a:r>
            <a:r>
              <a:rPr lang="zh-CN" altLang="en-US" sz="2000" dirty="0" smtClean="0">
                <a:latin typeface="Comic Sans MS" panose="030F0702030302020204" pitchFamily="66" charset="0"/>
                <a:ea typeface="黑体" panose="02010609060101010101" pitchFamily="49" charset="-122"/>
              </a:rPr>
              <a:t>中单条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染色体保持活性。在有袋动物中，总是从父本遗传下来的</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染色体被失活；</a:t>
            </a:r>
          </a:p>
          <a:p>
            <a:pPr marL="0" indent="0">
              <a:spcBef>
                <a:spcPct val="30000"/>
              </a:spcBef>
              <a:buFontTx/>
              <a:buNone/>
              <a:tabLst>
                <a:tab pos="898525" algn="l"/>
              </a:tabLst>
            </a:pPr>
            <a:r>
              <a:rPr lang="zh-CN" altLang="en-US" sz="2000" dirty="0" smtClean="0">
                <a:latin typeface="Comic Sans MS" panose="030F0702030302020204" pitchFamily="66" charset="0"/>
                <a:ea typeface="黑体" panose="02010609060101010101" pitchFamily="49" charset="-122"/>
              </a:rPr>
              <a:t>②在果蝇中，雌性中的两条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染色体都有活性，而在雄性</a:t>
            </a:r>
            <a:r>
              <a:rPr lang="en-US" altLang="zh-CN" sz="2000" dirty="0" smtClean="0">
                <a:latin typeface="Comic Sans MS" panose="030F0702030302020204" pitchFamily="66" charset="0"/>
                <a:ea typeface="黑体" panose="02010609060101010101" pitchFamily="49" charset="-122"/>
              </a:rPr>
              <a:t>XY</a:t>
            </a:r>
            <a:r>
              <a:rPr lang="zh-CN" altLang="en-US" sz="2000" dirty="0" smtClean="0">
                <a:latin typeface="Comic Sans MS" panose="030F0702030302020204" pitchFamily="66" charset="0"/>
                <a:ea typeface="黑体" panose="02010609060101010101" pitchFamily="49" charset="-122"/>
              </a:rPr>
              <a:t>或</a:t>
            </a:r>
            <a:r>
              <a:rPr lang="en-US" altLang="zh-CN" sz="2000" dirty="0" smtClean="0">
                <a:latin typeface="Comic Sans MS" panose="030F0702030302020204" pitchFamily="66" charset="0"/>
                <a:ea typeface="黑体" panose="02010609060101010101" pitchFamily="49" charset="-122"/>
              </a:rPr>
              <a:t>XO</a:t>
            </a:r>
            <a:r>
              <a:rPr lang="zh-CN" altLang="en-US" sz="2000" dirty="0" smtClean="0">
                <a:latin typeface="Comic Sans MS" panose="030F0702030302020204" pitchFamily="66" charset="0"/>
                <a:ea typeface="黑体" panose="02010609060101010101" pitchFamily="49" charset="-122"/>
              </a:rPr>
              <a:t>中唯一的一条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染色体超活；</a:t>
            </a:r>
          </a:p>
          <a:p>
            <a:pPr marL="0" indent="0">
              <a:lnSpc>
                <a:spcPct val="120000"/>
              </a:lnSpc>
              <a:spcBef>
                <a:spcPct val="50000"/>
              </a:spcBef>
              <a:buFontTx/>
              <a:buNone/>
              <a:tabLst>
                <a:tab pos="898525" algn="l"/>
              </a:tabLst>
            </a:pPr>
            <a:r>
              <a:rPr lang="zh-CN" altLang="en-US" sz="2000" dirty="0" smtClean="0">
                <a:latin typeface="Comic Sans MS" panose="030F0702030302020204" pitchFamily="66" charset="0"/>
                <a:ea typeface="黑体" panose="02010609060101010101" pitchFamily="49" charset="-122"/>
              </a:rPr>
              <a:t>③线虫的剂量补偿机制是在</a:t>
            </a:r>
            <a:r>
              <a:rPr lang="en-US" altLang="zh-CN" sz="2000" dirty="0" smtClean="0">
                <a:latin typeface="Comic Sans MS" panose="030F0702030302020204" pitchFamily="66" charset="0"/>
                <a:ea typeface="黑体" panose="02010609060101010101" pitchFamily="49" charset="-122"/>
              </a:rPr>
              <a:t>XX</a:t>
            </a:r>
            <a:r>
              <a:rPr lang="zh-CN" altLang="en-US" sz="2000" dirty="0" smtClean="0">
                <a:latin typeface="Comic Sans MS" panose="030F0702030302020204" pitchFamily="66" charset="0"/>
                <a:ea typeface="黑体" panose="02010609060101010101" pitchFamily="49" charset="-122"/>
              </a:rPr>
              <a:t>个体为雌雄同体，两条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染色的连锁基因的转录活性同时减弱，使之处于低活性状态，即每条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染色体基因的表达水平是单条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染色体（雄性中）的表达水平的一半，以便实现与雄性（</a:t>
            </a:r>
            <a:r>
              <a:rPr lang="en-US" altLang="zh-CN" sz="2000" dirty="0" smtClean="0">
                <a:latin typeface="Comic Sans MS" panose="030F0702030302020204" pitchFamily="66" charset="0"/>
                <a:ea typeface="黑体" panose="02010609060101010101" pitchFamily="49" charset="-122"/>
              </a:rPr>
              <a:t>XO</a:t>
            </a:r>
            <a:r>
              <a:rPr lang="zh-CN" altLang="en-US" sz="2000" dirty="0" smtClean="0">
                <a:latin typeface="Comic Sans MS" panose="030F0702030302020204" pitchFamily="66" charset="0"/>
                <a:ea typeface="黑体" panose="02010609060101010101" pitchFamily="49" charset="-122"/>
              </a:rPr>
              <a:t>）个体的，只具一条</a:t>
            </a:r>
            <a:r>
              <a:rPr lang="en-US" altLang="zh-CN" sz="2000" dirty="0" smtClean="0">
                <a:latin typeface="Comic Sans MS" panose="030F0702030302020204" pitchFamily="66" charset="0"/>
                <a:ea typeface="黑体" panose="02010609060101010101" pitchFamily="49" charset="-122"/>
              </a:rPr>
              <a:t>X</a:t>
            </a:r>
            <a:r>
              <a:rPr lang="zh-CN" altLang="en-US" sz="2000" dirty="0" smtClean="0">
                <a:latin typeface="Comic Sans MS" panose="030F0702030302020204" pitchFamily="66" charset="0"/>
                <a:ea typeface="黑体" panose="02010609060101010101" pitchFamily="49" charset="-122"/>
              </a:rPr>
              <a:t>染色体上连锁基因活性的剂量补偿。</a:t>
            </a:r>
            <a:r>
              <a:rPr lang="zh-CN" altLang="en-US" sz="2000" dirty="0" smtClean="0">
                <a:latin typeface="华文新魏" pitchFamily="2" charset="-122"/>
                <a:ea typeface="华文新魏" pitchFamily="2" charset="-122"/>
              </a:rPr>
              <a:t>  </a:t>
            </a:r>
          </a:p>
        </p:txBody>
      </p:sp>
      <p:pic>
        <p:nvPicPr>
          <p:cNvPr id="4098" name="Picture 2"/>
          <p:cNvPicPr>
            <a:picLocks noChangeAspect="1" noChangeArrowheads="1"/>
          </p:cNvPicPr>
          <p:nvPr/>
        </p:nvPicPr>
        <p:blipFill>
          <a:blip r:embed="rId2" cstate="print"/>
          <a:srcRect/>
          <a:stretch>
            <a:fillRect/>
          </a:stretch>
        </p:blipFill>
        <p:spPr bwMode="auto">
          <a:xfrm>
            <a:off x="5791200" y="533400"/>
            <a:ext cx="3145677"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914400" y="457200"/>
            <a:ext cx="7315200" cy="838200"/>
          </a:xfrm>
          <a:noFill/>
        </p:spPr>
        <p:txBody>
          <a:bodyPr/>
          <a:lstStyle/>
          <a:p>
            <a:pPr algn="l"/>
            <a:r>
              <a:rPr lang="en-US" altLang="zh-CN" sz="3200" b="1" dirty="0" smtClean="0">
                <a:solidFill>
                  <a:srgbClr val="FFFF00"/>
                </a:solidFill>
                <a:latin typeface="黑体" panose="02010609060101010101" pitchFamily="49" charset="-122"/>
                <a:ea typeface="黑体" panose="02010609060101010101" pitchFamily="49" charset="-122"/>
              </a:rPr>
              <a:t>4.3.3</a:t>
            </a:r>
            <a:r>
              <a:rPr lang="zh-CN" altLang="en-US" sz="3200" b="1" dirty="0" smtClean="0">
                <a:solidFill>
                  <a:srgbClr val="FFFF00"/>
                </a:solidFill>
                <a:latin typeface="黑体" panose="02010609060101010101" pitchFamily="49" charset="-122"/>
                <a:ea typeface="黑体" panose="02010609060101010101" pitchFamily="49" charset="-122"/>
              </a:rPr>
              <a:t>　</a:t>
            </a:r>
            <a:r>
              <a:rPr lang="en-US" altLang="zh-CN" sz="3200" b="1" dirty="0" smtClean="0">
                <a:solidFill>
                  <a:srgbClr val="FFFF00"/>
                </a:solidFill>
                <a:latin typeface="黑体" panose="02010609060101010101" pitchFamily="49" charset="-122"/>
                <a:ea typeface="黑体" panose="02010609060101010101" pitchFamily="49" charset="-122"/>
              </a:rPr>
              <a:t>X</a:t>
            </a:r>
            <a:r>
              <a:rPr lang="zh-CN" altLang="en-US" sz="3200" b="1" dirty="0" smtClean="0">
                <a:solidFill>
                  <a:srgbClr val="FFFF00"/>
                </a:solidFill>
                <a:latin typeface="黑体" panose="02010609060101010101" pitchFamily="49" charset="-122"/>
                <a:ea typeface="黑体" panose="02010609060101010101" pitchFamily="49" charset="-122"/>
              </a:rPr>
              <a:t>染色体随机失活的分子机制</a:t>
            </a:r>
          </a:p>
        </p:txBody>
      </p:sp>
      <p:sp>
        <p:nvSpPr>
          <p:cNvPr id="38915" name="Rectangle 3"/>
          <p:cNvSpPr>
            <a:spLocks noGrp="1" noChangeArrowheads="1"/>
          </p:cNvSpPr>
          <p:nvPr>
            <p:ph type="body" idx="1"/>
          </p:nvPr>
        </p:nvSpPr>
        <p:spPr>
          <a:xfrm>
            <a:off x="381000" y="1295400"/>
            <a:ext cx="3581400" cy="5181600"/>
          </a:xfrm>
        </p:spPr>
        <p:txBody>
          <a:bodyPr/>
          <a:lstStyle/>
          <a:p>
            <a:pPr marL="0" indent="0">
              <a:lnSpc>
                <a:spcPct val="120000"/>
              </a:lnSpc>
              <a:spcBef>
                <a:spcPct val="35000"/>
              </a:spcBef>
              <a:buFontTx/>
              <a:buNone/>
            </a:pPr>
            <a:r>
              <a:rPr lang="en-US" altLang="zh-CN" sz="2400" smtClean="0"/>
              <a:t>      </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染色体失活是个体发育过程中一种独特的调节机制。</a:t>
            </a:r>
          </a:p>
          <a:p>
            <a:pPr marL="0" indent="0">
              <a:lnSpc>
                <a:spcPct val="120000"/>
              </a:lnSpc>
              <a:spcBef>
                <a:spcPct val="35000"/>
              </a:spcBef>
              <a:buFontTx/>
              <a:buNone/>
            </a:pPr>
            <a:r>
              <a:rPr lang="zh-CN" altLang="en-US" sz="2400" smtClean="0">
                <a:latin typeface="Comic Sans MS" panose="030F0702030302020204" pitchFamily="66" charset="0"/>
                <a:ea typeface="黑体" panose="02010609060101010101" pitchFamily="49" charset="-122"/>
              </a:rPr>
              <a:t>（</a:t>
            </a:r>
            <a:r>
              <a:rPr lang="en-US" altLang="zh-CN" sz="2400" smtClean="0">
                <a:latin typeface="Comic Sans MS" panose="030F0702030302020204" pitchFamily="66" charset="0"/>
                <a:ea typeface="黑体" panose="02010609060101010101" pitchFamily="49" charset="-122"/>
              </a:rPr>
              <a:t>1</a:t>
            </a:r>
            <a:r>
              <a:rPr lang="zh-CN" altLang="en-US" sz="2400" smtClean="0">
                <a:latin typeface="Comic Sans MS" panose="030F0702030302020204" pitchFamily="66" charset="0"/>
                <a:ea typeface="黑体" panose="02010609060101010101" pitchFamily="49" charset="-122"/>
              </a:rPr>
              <a:t>）大多数的</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连锁基因在胚胎早期发育过程中表现为稳定的转录失活，但并非整条</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染色体上的所有基因全失活。人类</a:t>
            </a:r>
            <a:r>
              <a:rPr lang="en-US" altLang="zh-CN" sz="2400" smtClean="0">
                <a:latin typeface="Comic Sans MS" panose="030F0702030302020204" pitchFamily="66" charset="0"/>
                <a:ea typeface="黑体" panose="02010609060101010101" pitchFamily="49" charset="-122"/>
              </a:rPr>
              <a:t>X</a:t>
            </a:r>
            <a:r>
              <a:rPr lang="zh-CN" altLang="en-US" sz="2400" smtClean="0">
                <a:latin typeface="Comic Sans MS" panose="030F0702030302020204" pitchFamily="66" charset="0"/>
                <a:ea typeface="黑体" panose="02010609060101010101" pitchFamily="49" charset="-122"/>
              </a:rPr>
              <a:t>染色体上可能有</a:t>
            </a:r>
            <a:r>
              <a:rPr lang="en-US" altLang="zh-CN" sz="2400" smtClean="0">
                <a:latin typeface="Comic Sans MS" panose="030F0702030302020204" pitchFamily="66" charset="0"/>
                <a:ea typeface="黑体" panose="02010609060101010101" pitchFamily="49" charset="-122"/>
              </a:rPr>
              <a:t>1</a:t>
            </a:r>
            <a:r>
              <a:rPr lang="zh-CN" altLang="en-US" sz="2400" smtClean="0">
                <a:latin typeface="Comic Sans MS" panose="030F0702030302020204" pitchFamily="66" charset="0"/>
                <a:ea typeface="黑体" panose="02010609060101010101" pitchFamily="49" charset="-122"/>
              </a:rPr>
              <a:t>／</a:t>
            </a:r>
            <a:r>
              <a:rPr lang="en-US" altLang="zh-CN" sz="2400" smtClean="0">
                <a:latin typeface="Comic Sans MS" panose="030F0702030302020204" pitchFamily="66" charset="0"/>
                <a:ea typeface="黑体" panose="02010609060101010101" pitchFamily="49" charset="-122"/>
              </a:rPr>
              <a:t>3</a:t>
            </a:r>
            <a:r>
              <a:rPr lang="zh-CN" altLang="en-US" sz="2400" smtClean="0">
                <a:latin typeface="Comic Sans MS" panose="030F0702030302020204" pitchFamily="66" charset="0"/>
                <a:ea typeface="黑体" panose="02010609060101010101" pitchFamily="49" charset="-122"/>
              </a:rPr>
              <a:t>的基因逃避完全失活。</a:t>
            </a:r>
          </a:p>
        </p:txBody>
      </p:sp>
      <p:pic>
        <p:nvPicPr>
          <p:cNvPr id="38916" name="Picture 5"/>
          <p:cNvPicPr>
            <a:picLocks noChangeAspect="1" noChangeArrowheads="1"/>
          </p:cNvPicPr>
          <p:nvPr/>
        </p:nvPicPr>
        <p:blipFill>
          <a:blip r:embed="rId2" cstate="print"/>
          <a:srcRect l="10118"/>
          <a:stretch>
            <a:fillRect/>
          </a:stretch>
        </p:blipFill>
        <p:spPr bwMode="auto">
          <a:xfrm>
            <a:off x="4038600" y="1371600"/>
            <a:ext cx="4724400" cy="48434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381000" y="914400"/>
            <a:ext cx="8458200" cy="5105400"/>
          </a:xfrm>
        </p:spPr>
        <p:txBody>
          <a:bodyPr/>
          <a:lstStyle/>
          <a:p>
            <a:pPr marL="0" indent="0">
              <a:lnSpc>
                <a:spcPct val="130000"/>
              </a:lnSpc>
              <a:spcBef>
                <a:spcPct val="35000"/>
              </a:spcBef>
              <a:buFontTx/>
              <a:buNone/>
            </a:pP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2</a:t>
            </a:r>
            <a:r>
              <a:rPr lang="zh-CN" altLang="en-US" sz="2400" dirty="0" smtClean="0">
                <a:latin typeface="Comic Sans MS" panose="030F0702030302020204" pitchFamily="66" charset="0"/>
                <a:ea typeface="黑体" panose="02010609060101010101" pitchFamily="49" charset="-122"/>
              </a:rPr>
              <a:t>）在哺乳动物</a:t>
            </a:r>
            <a:r>
              <a:rPr lang="en-US" altLang="zh-CN" sz="2400" dirty="0" smtClean="0">
                <a:latin typeface="Comic Sans MS" panose="030F0702030302020204" pitchFamily="66" charset="0"/>
                <a:ea typeface="黑体" panose="02010609060101010101" pitchFamily="49" charset="-122"/>
              </a:rPr>
              <a:t>X</a:t>
            </a:r>
            <a:r>
              <a:rPr lang="zh-CN" altLang="en-US" sz="2400" dirty="0" smtClean="0">
                <a:latin typeface="Comic Sans MS" panose="030F0702030302020204" pitchFamily="66" charset="0"/>
                <a:ea typeface="黑体" panose="02010609060101010101" pitchFamily="49" charset="-122"/>
              </a:rPr>
              <a:t>染色体上存在一个特异性失活位点，</a:t>
            </a:r>
            <a:r>
              <a:rPr lang="zh-CN" altLang="en-US" sz="2400" dirty="0" smtClean="0">
                <a:solidFill>
                  <a:srgbClr val="FFFF00"/>
                </a:solidFill>
                <a:latin typeface="Comic Sans MS" panose="030F0702030302020204" pitchFamily="66" charset="0"/>
                <a:ea typeface="黑体" panose="02010609060101010101" pitchFamily="49" charset="-122"/>
              </a:rPr>
              <a:t>即</a:t>
            </a:r>
            <a:r>
              <a:rPr lang="en-US" altLang="zh-CN" sz="2400" dirty="0" smtClean="0">
                <a:solidFill>
                  <a:srgbClr val="FFFF00"/>
                </a:solidFill>
                <a:latin typeface="Comic Sans MS" panose="030F0702030302020204" pitchFamily="66" charset="0"/>
                <a:ea typeface="黑体" panose="02010609060101010101" pitchFamily="49" charset="-122"/>
              </a:rPr>
              <a:t>X</a:t>
            </a:r>
            <a:r>
              <a:rPr lang="zh-CN" altLang="en-US" sz="2400" dirty="0" smtClean="0">
                <a:solidFill>
                  <a:srgbClr val="FFFF00"/>
                </a:solidFill>
                <a:latin typeface="Comic Sans MS" panose="030F0702030302020204" pitchFamily="66" charset="0"/>
                <a:ea typeface="黑体" panose="02010609060101010101" pitchFamily="49" charset="-122"/>
              </a:rPr>
              <a:t>失活中心（</a:t>
            </a:r>
            <a:r>
              <a:rPr lang="en-US" altLang="zh-CN" sz="2400" dirty="0" smtClean="0">
                <a:solidFill>
                  <a:srgbClr val="FFFF00"/>
                </a:solidFill>
                <a:latin typeface="Comic Sans MS" panose="030F0702030302020204" pitchFamily="66" charset="0"/>
                <a:ea typeface="黑体" panose="02010609060101010101" pitchFamily="49" charset="-122"/>
              </a:rPr>
              <a:t>X inactivation center</a:t>
            </a:r>
            <a:r>
              <a:rPr lang="zh-CN" altLang="en-US" sz="2400" dirty="0" smtClean="0">
                <a:solidFill>
                  <a:srgbClr val="FFFF00"/>
                </a:solidFill>
                <a:latin typeface="Comic Sans MS" panose="030F0702030302020204" pitchFamily="66" charset="0"/>
                <a:ea typeface="黑体" panose="02010609060101010101" pitchFamily="49" charset="-122"/>
              </a:rPr>
              <a:t>，</a:t>
            </a:r>
            <a:r>
              <a:rPr lang="en-US" altLang="zh-CN" sz="2400" i="1" dirty="0" smtClean="0">
                <a:solidFill>
                  <a:srgbClr val="FFFF00"/>
                </a:solidFill>
                <a:latin typeface="Comic Sans MS" panose="030F0702030302020204" pitchFamily="66" charset="0"/>
                <a:ea typeface="黑体" panose="02010609060101010101" pitchFamily="49" charset="-122"/>
              </a:rPr>
              <a:t>XIC</a:t>
            </a:r>
            <a:r>
              <a:rPr lang="zh-CN" altLang="en-US" sz="2400" dirty="0" smtClean="0">
                <a:solidFill>
                  <a:srgbClr val="FFFF00"/>
                </a:solidFill>
                <a:latin typeface="Comic Sans MS" panose="030F0702030302020204" pitchFamily="66" charset="0"/>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。在</a:t>
            </a:r>
            <a:r>
              <a:rPr lang="en-US" altLang="zh-CN" sz="2400" dirty="0" smtClean="0">
                <a:latin typeface="Comic Sans MS" panose="030F0702030302020204" pitchFamily="66" charset="0"/>
                <a:ea typeface="黑体" panose="02010609060101010101" pitchFamily="49" charset="-122"/>
              </a:rPr>
              <a:t>Xq13</a:t>
            </a:r>
            <a:r>
              <a:rPr lang="zh-CN" altLang="en-US" sz="2400" dirty="0" smtClean="0">
                <a:latin typeface="Comic Sans MS" panose="030F0702030302020204" pitchFamily="66" charset="0"/>
                <a:ea typeface="黑体" panose="02010609060101010101" pitchFamily="49" charset="-122"/>
              </a:rPr>
              <a:t>，大约在一个</a:t>
            </a:r>
            <a:r>
              <a:rPr lang="en-US" altLang="zh-CN" sz="2400" dirty="0" smtClean="0">
                <a:latin typeface="Comic Sans MS" panose="030F0702030302020204" pitchFamily="66" charset="0"/>
                <a:ea typeface="黑体" panose="02010609060101010101" pitchFamily="49" charset="-122"/>
              </a:rPr>
              <a:t>450 kb</a:t>
            </a:r>
            <a:r>
              <a:rPr lang="zh-CN" altLang="en-US" sz="2400" dirty="0" smtClean="0">
                <a:latin typeface="Comic Sans MS" panose="030F0702030302020204" pitchFamily="66" charset="0"/>
                <a:ea typeface="黑体" panose="02010609060101010101" pitchFamily="49" charset="-122"/>
              </a:rPr>
              <a:t>的克隆区域中包含了所有的</a:t>
            </a:r>
            <a:r>
              <a:rPr lang="en-US" altLang="zh-CN" sz="2400" i="1" dirty="0" smtClean="0">
                <a:latin typeface="Comic Sans MS" panose="030F0702030302020204" pitchFamily="66" charset="0"/>
                <a:ea typeface="黑体" panose="02010609060101010101" pitchFamily="49" charset="-122"/>
              </a:rPr>
              <a:t>XIC</a:t>
            </a:r>
            <a:r>
              <a:rPr lang="zh-CN" altLang="en-US" sz="2400" dirty="0" smtClean="0">
                <a:latin typeface="Comic Sans MS" panose="030F0702030302020204" pitchFamily="66" charset="0"/>
                <a:ea typeface="黑体" panose="02010609060101010101" pitchFamily="49" charset="-122"/>
              </a:rPr>
              <a:t>，在</a:t>
            </a:r>
            <a:r>
              <a:rPr lang="en-US" altLang="zh-CN" sz="2400" i="1" dirty="0" smtClean="0">
                <a:latin typeface="Comic Sans MS" panose="030F0702030302020204" pitchFamily="66" charset="0"/>
                <a:ea typeface="黑体" panose="02010609060101010101" pitchFamily="49" charset="-122"/>
              </a:rPr>
              <a:t>XIC</a:t>
            </a:r>
            <a:r>
              <a:rPr lang="zh-CN" altLang="en-US" sz="2400" dirty="0" smtClean="0">
                <a:latin typeface="Comic Sans MS" panose="030F0702030302020204" pitchFamily="66" charset="0"/>
                <a:ea typeface="黑体" panose="02010609060101010101" pitchFamily="49" charset="-122"/>
              </a:rPr>
              <a:t>内鉴定出了</a:t>
            </a:r>
            <a:r>
              <a:rPr lang="zh-CN" altLang="en-US" sz="2400" dirty="0" smtClean="0">
                <a:solidFill>
                  <a:srgbClr val="FFFF00"/>
                </a:solidFill>
                <a:latin typeface="Comic Sans MS" panose="030F0702030302020204" pitchFamily="66" charset="0"/>
                <a:ea typeface="黑体" panose="02010609060101010101" pitchFamily="49" charset="-122"/>
              </a:rPr>
              <a:t>一个新的基因</a:t>
            </a:r>
            <a:r>
              <a:rPr lang="en-US" altLang="zh-CN" sz="2400" i="1" dirty="0" smtClean="0">
                <a:solidFill>
                  <a:srgbClr val="FFFF00"/>
                </a:solidFill>
                <a:latin typeface="Comic Sans MS" panose="030F0702030302020204" pitchFamily="66" charset="0"/>
                <a:ea typeface="黑体" panose="02010609060101010101" pitchFamily="49" charset="-122"/>
              </a:rPr>
              <a:t>XIST</a:t>
            </a: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X inactive specific transcript</a:t>
            </a: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 </a:t>
            </a:r>
            <a:r>
              <a:rPr lang="en-US" altLang="zh-CN" sz="2400" i="1" dirty="0" smtClean="0">
                <a:latin typeface="Comic Sans MS" panose="030F0702030302020204" pitchFamily="66" charset="0"/>
                <a:ea typeface="黑体" panose="02010609060101010101" pitchFamily="49" charset="-122"/>
              </a:rPr>
              <a:t>XIST</a:t>
            </a:r>
            <a:r>
              <a:rPr lang="zh-CN" altLang="en-US" sz="2400" dirty="0" smtClean="0">
                <a:latin typeface="Comic Sans MS" panose="030F0702030302020204" pitchFamily="66" charset="0"/>
                <a:ea typeface="黑体" panose="02010609060101010101" pitchFamily="49" charset="-122"/>
              </a:rPr>
              <a:t>的表达产物是一顺式作用的核</a:t>
            </a:r>
            <a:r>
              <a:rPr lang="en-US" altLang="zh-CN" sz="2400" dirty="0" smtClean="0">
                <a:latin typeface="Comic Sans MS" panose="030F0702030302020204" pitchFamily="66" charset="0"/>
                <a:ea typeface="黑体" panose="02010609060101010101" pitchFamily="49" charset="-122"/>
              </a:rPr>
              <a:t>RNA</a:t>
            </a:r>
            <a:r>
              <a:rPr lang="zh-CN" altLang="en-US" sz="2400" dirty="0" smtClean="0">
                <a:latin typeface="Comic Sans MS" panose="030F0702030302020204" pitchFamily="66" charset="0"/>
                <a:ea typeface="黑体" panose="02010609060101010101" pitchFamily="49" charset="-122"/>
              </a:rPr>
              <a:t>，而不编码生成蛋白质。</a:t>
            </a:r>
          </a:p>
          <a:p>
            <a:pPr marL="0" indent="0">
              <a:lnSpc>
                <a:spcPct val="130000"/>
              </a:lnSpc>
              <a:spcBef>
                <a:spcPct val="35000"/>
              </a:spcBef>
              <a:buFontTx/>
              <a:buNone/>
            </a:pPr>
            <a:r>
              <a:rPr lang="zh-CN" altLang="en-US" sz="2400" dirty="0" smtClean="0">
                <a:latin typeface="Comic Sans MS" panose="030F0702030302020204" pitchFamily="66" charset="0"/>
                <a:ea typeface="黑体" panose="02010609060101010101" pitchFamily="49" charset="-122"/>
              </a:rPr>
              <a:t> 一般认为在</a:t>
            </a:r>
            <a:r>
              <a:rPr lang="en-US" altLang="zh-CN" sz="2400" dirty="0" smtClean="0">
                <a:latin typeface="Comic Sans MS" panose="030F0702030302020204" pitchFamily="66" charset="0"/>
                <a:ea typeface="黑体" panose="02010609060101010101" pitchFamily="49" charset="-122"/>
              </a:rPr>
              <a:t>X</a:t>
            </a:r>
            <a:r>
              <a:rPr lang="zh-CN" altLang="en-US" sz="2400" dirty="0" smtClean="0">
                <a:latin typeface="Comic Sans MS" panose="030F0702030302020204" pitchFamily="66" charset="0"/>
                <a:ea typeface="黑体" panose="02010609060101010101" pitchFamily="49" charset="-122"/>
              </a:rPr>
              <a:t>失活中心开始，朝两个方向扩展。研究表明，当使一条</a:t>
            </a:r>
            <a:r>
              <a:rPr lang="en-US" altLang="zh-CN" sz="2400" dirty="0" smtClean="0">
                <a:latin typeface="Comic Sans MS" panose="030F0702030302020204" pitchFamily="66" charset="0"/>
                <a:ea typeface="黑体" panose="02010609060101010101" pitchFamily="49" charset="-122"/>
              </a:rPr>
              <a:t>X</a:t>
            </a:r>
            <a:r>
              <a:rPr lang="zh-CN" altLang="en-US" sz="2400" dirty="0" smtClean="0">
                <a:latin typeface="Comic Sans MS" panose="030F0702030302020204" pitchFamily="66" charset="0"/>
                <a:ea typeface="黑体" panose="02010609060101010101" pitchFamily="49" charset="-122"/>
              </a:rPr>
              <a:t>染色体失活时，有专一表达的独特形式，而一条有活性的</a:t>
            </a:r>
            <a:r>
              <a:rPr lang="en-US" altLang="zh-CN" sz="2400" dirty="0" smtClean="0">
                <a:latin typeface="Comic Sans MS" panose="030F0702030302020204" pitchFamily="66" charset="0"/>
                <a:ea typeface="黑体" panose="02010609060101010101" pitchFamily="49" charset="-122"/>
              </a:rPr>
              <a:t>X</a:t>
            </a:r>
            <a:r>
              <a:rPr lang="zh-CN" altLang="en-US" sz="2400" dirty="0" smtClean="0">
                <a:latin typeface="Comic Sans MS" panose="030F0702030302020204" pitchFamily="66" charset="0"/>
                <a:ea typeface="黑体" panose="02010609060101010101" pitchFamily="49" charset="-122"/>
              </a:rPr>
              <a:t>染色体没被表达。</a:t>
            </a:r>
            <a:r>
              <a:rPr lang="en-US" altLang="zh-CN" sz="2400" dirty="0" smtClean="0">
                <a:latin typeface="Comic Sans MS" panose="030F0702030302020204" pitchFamily="66" charset="0"/>
                <a:ea typeface="黑体" panose="02010609060101010101" pitchFamily="49" charset="-122"/>
              </a:rPr>
              <a:t>XIST</a:t>
            </a:r>
            <a:r>
              <a:rPr lang="zh-CN" altLang="en-US" sz="2400" dirty="0" smtClean="0">
                <a:latin typeface="Comic Sans MS" panose="030F0702030302020204" pitchFamily="66" charset="0"/>
                <a:ea typeface="黑体" panose="02010609060101010101" pitchFamily="49" charset="-122"/>
              </a:rPr>
              <a:t>的表达产物是核</a:t>
            </a:r>
            <a:r>
              <a:rPr lang="en-US" altLang="zh-CN" sz="2400" dirty="0" smtClean="0">
                <a:latin typeface="Comic Sans MS" panose="030F0702030302020204" pitchFamily="66" charset="0"/>
                <a:ea typeface="黑体" panose="02010609060101010101" pitchFamily="49" charset="-122"/>
              </a:rPr>
              <a:t>RNA</a:t>
            </a:r>
            <a:r>
              <a:rPr lang="zh-CN" altLang="en-US" sz="2400" dirty="0" smtClean="0">
                <a:latin typeface="Comic Sans MS" panose="030F0702030302020204" pitchFamily="66" charset="0"/>
                <a:ea typeface="黑体" panose="02010609060101010101" pitchFamily="49" charset="-122"/>
              </a:rPr>
              <a:t>，而不编码生成蛋白质。</a:t>
            </a:r>
          </a:p>
          <a:p>
            <a:pPr marL="0" indent="0" algn="just" eaLnBrk="1" hangingPunct="1">
              <a:lnSpc>
                <a:spcPct val="130000"/>
              </a:lnSpc>
              <a:spcBef>
                <a:spcPct val="35000"/>
              </a:spcBef>
              <a:buClrTx/>
              <a:buFontTx/>
              <a:buNone/>
            </a:pPr>
            <a:endParaRPr lang="en-US" altLang="zh-CN" sz="2400" dirty="0" smtClean="0">
              <a:latin typeface="Comic Sans MS" panose="030F0702030302020204" pitchFamily="66" charset="0"/>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19200" y="457199"/>
            <a:ext cx="7058888" cy="6144805"/>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14400" y="228600"/>
            <a:ext cx="7239000" cy="914400"/>
          </a:xfrm>
          <a:noFill/>
        </p:spPr>
        <p:txBody>
          <a:bodyPr/>
          <a:lstStyle/>
          <a:p>
            <a:pPr algn="l"/>
            <a:r>
              <a:rPr lang="en-US" altLang="zh-CN" sz="3600" dirty="0" smtClean="0">
                <a:solidFill>
                  <a:srgbClr val="FFFF00"/>
                </a:solidFill>
                <a:latin typeface="华文新魏" pitchFamily="2" charset="-122"/>
                <a:ea typeface="华文新魏" pitchFamily="2" charset="-122"/>
              </a:rPr>
              <a:t>             </a:t>
            </a:r>
            <a:r>
              <a:rPr lang="en-US" altLang="zh-CN" sz="3600" dirty="0" smtClean="0">
                <a:solidFill>
                  <a:srgbClr val="FFFF00"/>
                </a:solidFill>
                <a:latin typeface="黑体" panose="02010609060101010101" pitchFamily="49" charset="-122"/>
                <a:ea typeface="黑体" panose="02010609060101010101" pitchFamily="49" charset="-122"/>
              </a:rPr>
              <a:t>4.4</a:t>
            </a:r>
            <a:r>
              <a:rPr lang="zh-CN" altLang="en-US" sz="3600" dirty="0" smtClean="0">
                <a:solidFill>
                  <a:srgbClr val="FFFF00"/>
                </a:solidFill>
                <a:latin typeface="黑体" panose="02010609060101010101" pitchFamily="49" charset="-122"/>
                <a:ea typeface="黑体" panose="02010609060101010101" pitchFamily="49" charset="-122"/>
              </a:rPr>
              <a:t>　连锁交换与重组</a:t>
            </a:r>
          </a:p>
        </p:txBody>
      </p:sp>
      <p:sp>
        <p:nvSpPr>
          <p:cNvPr id="101379" name="Rectangle 3"/>
          <p:cNvSpPr>
            <a:spLocks noGrp="1" noChangeArrowheads="1"/>
          </p:cNvSpPr>
          <p:nvPr>
            <p:ph type="body" idx="1"/>
          </p:nvPr>
        </p:nvSpPr>
        <p:spPr>
          <a:xfrm>
            <a:off x="228600" y="1066800"/>
            <a:ext cx="8686800" cy="5334000"/>
          </a:xfrm>
        </p:spPr>
        <p:txBody>
          <a:bodyPr/>
          <a:lstStyle/>
          <a:p>
            <a:pPr>
              <a:buFontTx/>
              <a:buNone/>
            </a:pPr>
            <a:r>
              <a:rPr lang="en-US" altLang="zh-CN" sz="2800" dirty="0" smtClean="0">
                <a:solidFill>
                  <a:srgbClr val="FFFF00"/>
                </a:solidFill>
                <a:latin typeface="黑体" panose="02010609060101010101" pitchFamily="49" charset="-122"/>
                <a:ea typeface="黑体" panose="02010609060101010101" pitchFamily="49" charset="-122"/>
              </a:rPr>
              <a:t>4.4.1</a:t>
            </a:r>
            <a:r>
              <a:rPr lang="zh-CN" altLang="en-US" sz="2800" dirty="0" smtClean="0">
                <a:solidFill>
                  <a:srgbClr val="FFFF00"/>
                </a:solidFill>
                <a:latin typeface="黑体" panose="02010609060101010101" pitchFamily="49" charset="-122"/>
                <a:ea typeface="黑体" panose="02010609060101010101" pitchFamily="49" charset="-122"/>
              </a:rPr>
              <a:t>　果蝇的完全连锁与不完全连锁</a:t>
            </a:r>
            <a:endParaRPr lang="en-US" altLang="zh-CN" sz="2800" dirty="0" smtClean="0">
              <a:solidFill>
                <a:srgbClr val="FFFF00"/>
              </a:solidFill>
              <a:latin typeface="黑体" panose="02010609060101010101" pitchFamily="49" charset="-122"/>
              <a:ea typeface="黑体" panose="02010609060101010101" pitchFamily="49" charset="-122"/>
            </a:endParaRPr>
          </a:p>
          <a:p>
            <a:pPr>
              <a:buFontTx/>
              <a:buNone/>
            </a:pPr>
            <a:endParaRPr lang="zh-CN" altLang="en-US" sz="2000" dirty="0" smtClean="0">
              <a:solidFill>
                <a:srgbClr val="FFFF00"/>
              </a:solidFill>
              <a:latin typeface="Comic Sans MS" panose="030F0702030302020204" pitchFamily="66" charset="0"/>
              <a:ea typeface="黑体" panose="02010609060101010101" pitchFamily="49" charset="-122"/>
            </a:endParaRPr>
          </a:p>
          <a:p>
            <a:pPr>
              <a:buClr>
                <a:srgbClr val="FFFF00"/>
              </a:buClr>
              <a:buFont typeface="Wingdings" panose="05000000000000000000" pitchFamily="2" charset="2"/>
              <a:buChar char="Ø"/>
            </a:pPr>
            <a:r>
              <a:rPr kumimoji="1" lang="zh-CN" altLang="en-US" sz="2400" dirty="0" smtClean="0">
                <a:solidFill>
                  <a:srgbClr val="FFFF00"/>
                </a:solidFill>
                <a:latin typeface="黑体" panose="02010609060101010101" pitchFamily="49" charset="-122"/>
                <a:ea typeface="黑体" panose="02010609060101010101" pitchFamily="49" charset="-122"/>
              </a:rPr>
              <a:t>连锁（</a:t>
            </a:r>
            <a:r>
              <a:rPr kumimoji="1" lang="en-US" altLang="zh-CN" sz="2400" dirty="0" smtClean="0">
                <a:solidFill>
                  <a:srgbClr val="FFFF00"/>
                </a:solidFill>
                <a:latin typeface="黑体" panose="02010609060101010101" pitchFamily="49" charset="-122"/>
                <a:ea typeface="黑体" panose="02010609060101010101" pitchFamily="49" charset="-122"/>
              </a:rPr>
              <a:t>Linkage</a:t>
            </a:r>
            <a:r>
              <a:rPr kumimoji="1" lang="zh-CN" altLang="en-US" sz="2400" dirty="0" smtClean="0">
                <a:solidFill>
                  <a:srgbClr val="FFFF00"/>
                </a:solidFill>
                <a:latin typeface="黑体" panose="02010609060101010101" pitchFamily="49" charset="-122"/>
                <a:ea typeface="黑体" panose="02010609060101010101" pitchFamily="49" charset="-122"/>
              </a:rPr>
              <a:t>）</a:t>
            </a:r>
            <a:r>
              <a:rPr kumimoji="1" lang="zh-CN" altLang="en-US" sz="2400" dirty="0" smtClean="0">
                <a:solidFill>
                  <a:srgbClr val="FFFFFF"/>
                </a:solidFill>
                <a:latin typeface="黑体" panose="02010609060101010101" pitchFamily="49" charset="-122"/>
                <a:ea typeface="黑体" panose="02010609060101010101" pitchFamily="49" charset="-122"/>
              </a:rPr>
              <a:t>：某些基因由于它们位于相同的染色体上，在一起遗传。这些在相同染色体上的基因表现为连锁</a:t>
            </a:r>
            <a:r>
              <a:rPr kumimoji="1" lang="zh-CN" altLang="en-US" sz="2400" dirty="0" smtClean="0">
                <a:solidFill>
                  <a:srgbClr val="FFFF00"/>
                </a:solidFill>
                <a:latin typeface="黑体" panose="02010609060101010101" pitchFamily="49" charset="-122"/>
                <a:ea typeface="黑体" panose="02010609060101010101" pitchFamily="49" charset="-122"/>
              </a:rPr>
              <a:t>。决定不同性状的基因位于相同的染色体上称为连锁基因（</a:t>
            </a:r>
            <a:r>
              <a:rPr kumimoji="1" lang="en-US" altLang="zh-CN" sz="2400" dirty="0" smtClean="0">
                <a:solidFill>
                  <a:srgbClr val="FFFF00"/>
                </a:solidFill>
                <a:latin typeface="黑体" panose="02010609060101010101" pitchFamily="49" charset="-122"/>
                <a:ea typeface="黑体" panose="02010609060101010101" pitchFamily="49" charset="-122"/>
              </a:rPr>
              <a:t>Linked Genes</a:t>
            </a:r>
            <a:r>
              <a:rPr kumimoji="1" lang="zh-CN" altLang="en-US" sz="2400" dirty="0" smtClean="0">
                <a:solidFill>
                  <a:srgbClr val="FFFF00"/>
                </a:solidFill>
                <a:latin typeface="黑体" panose="02010609060101010101" pitchFamily="49" charset="-122"/>
                <a:ea typeface="黑体" panose="02010609060101010101" pitchFamily="49" charset="-122"/>
              </a:rPr>
              <a:t>）。</a:t>
            </a:r>
            <a:endParaRPr kumimoji="1" lang="en-US" altLang="zh-CN" sz="2400" dirty="0" smtClean="0">
              <a:solidFill>
                <a:srgbClr val="FFFF00"/>
              </a:solidFill>
              <a:latin typeface="黑体" panose="02010609060101010101" pitchFamily="49" charset="-122"/>
              <a:ea typeface="黑体" panose="02010609060101010101" pitchFamily="49" charset="-122"/>
            </a:endParaRPr>
          </a:p>
          <a:p>
            <a:pPr>
              <a:buClr>
                <a:srgbClr val="FFFF00"/>
              </a:buClr>
              <a:buFont typeface="Wingdings" panose="05000000000000000000" pitchFamily="2" charset="2"/>
              <a:buChar char="Ø"/>
            </a:pPr>
            <a:endParaRPr kumimoji="1" lang="zh-CN" altLang="en-US" sz="2400" dirty="0" smtClean="0">
              <a:solidFill>
                <a:srgbClr val="FFFF00"/>
              </a:solidFill>
              <a:latin typeface="黑体" panose="02010609060101010101" pitchFamily="49" charset="-122"/>
              <a:ea typeface="黑体" panose="02010609060101010101" pitchFamily="49" charset="-122"/>
            </a:endParaRPr>
          </a:p>
          <a:p>
            <a:pPr>
              <a:buClr>
                <a:srgbClr val="FFFF00"/>
              </a:buClr>
              <a:buFont typeface="Wingdings" panose="05000000000000000000" pitchFamily="2" charset="2"/>
              <a:buChar char="Ø"/>
            </a:pPr>
            <a:r>
              <a:rPr kumimoji="1" lang="zh-CN" altLang="en-US" sz="2400" dirty="0">
                <a:solidFill>
                  <a:srgbClr val="FFFF00"/>
                </a:solidFill>
                <a:latin typeface="黑体" panose="02010609060101010101" pitchFamily="49" charset="-122"/>
                <a:ea typeface="黑体" panose="02010609060101010101" pitchFamily="49" charset="-122"/>
              </a:rPr>
              <a:t>连锁群（</a:t>
            </a:r>
            <a:r>
              <a:rPr kumimoji="1" lang="en-US" altLang="zh-CN" sz="2400" dirty="0">
                <a:solidFill>
                  <a:srgbClr val="FFFF00"/>
                </a:solidFill>
                <a:latin typeface="黑体" panose="02010609060101010101" pitchFamily="49" charset="-122"/>
                <a:ea typeface="黑体" panose="02010609060101010101" pitchFamily="49" charset="-122"/>
              </a:rPr>
              <a:t>Linkage group</a:t>
            </a:r>
            <a:r>
              <a:rPr kumimoji="1" lang="zh-CN" altLang="en-US" sz="2400" dirty="0">
                <a:solidFill>
                  <a:srgbClr val="FFFF00"/>
                </a:solidFill>
                <a:latin typeface="黑体" panose="02010609060101010101" pitchFamily="49" charset="-122"/>
                <a:ea typeface="黑体" panose="02010609060101010101" pitchFamily="49" charset="-122"/>
              </a:rPr>
              <a:t>）：位于同一对染色体上的全部基因称作一个连锁群。对于某一生物而言，连锁群的数目应该等于染色体的对数。连锁基因属于同一个连锁群</a:t>
            </a:r>
            <a:r>
              <a:rPr kumimoji="1" lang="zh-CN" altLang="en-US" sz="2400" dirty="0" smtClean="0">
                <a:solidFill>
                  <a:srgbClr val="FFFF00"/>
                </a:solidFill>
                <a:latin typeface="黑体" panose="02010609060101010101" pitchFamily="49" charset="-122"/>
                <a:ea typeface="黑体" panose="02010609060101010101" pitchFamily="49" charset="-122"/>
              </a:rPr>
              <a:t>。</a:t>
            </a:r>
            <a:endParaRPr kumimoji="1" lang="en-US" altLang="zh-CN" sz="2400" dirty="0" smtClean="0">
              <a:solidFill>
                <a:srgbClr val="FFFF00"/>
              </a:solidFill>
              <a:latin typeface="黑体" panose="02010609060101010101" pitchFamily="49" charset="-122"/>
              <a:ea typeface="黑体" panose="02010609060101010101" pitchFamily="49" charset="-122"/>
            </a:endParaRPr>
          </a:p>
          <a:p>
            <a:pPr>
              <a:buClr>
                <a:srgbClr val="FFFF00"/>
              </a:buClr>
              <a:buFont typeface="Wingdings" panose="05000000000000000000" pitchFamily="2" charset="2"/>
              <a:buChar char="Ø"/>
            </a:pPr>
            <a:endParaRPr kumimoji="1" lang="zh-CN" altLang="en-US" sz="2400" dirty="0">
              <a:solidFill>
                <a:srgbClr val="FFFF00"/>
              </a:solidFill>
              <a:latin typeface="黑体" panose="02010609060101010101" pitchFamily="49" charset="-122"/>
              <a:ea typeface="黑体" panose="02010609060101010101" pitchFamily="49" charset="-122"/>
            </a:endParaRPr>
          </a:p>
          <a:p>
            <a:pPr>
              <a:buClr>
                <a:srgbClr val="FFFF00"/>
              </a:buClr>
              <a:buFont typeface="Wingdings" panose="05000000000000000000" pitchFamily="2" charset="2"/>
              <a:buChar char="Ø"/>
            </a:pPr>
            <a:r>
              <a:rPr kumimoji="1" lang="zh-CN" altLang="en-US" sz="2400" dirty="0">
                <a:solidFill>
                  <a:srgbClr val="FFFF00"/>
                </a:solidFill>
                <a:latin typeface="黑体" panose="02010609060101010101" pitchFamily="49" charset="-122"/>
                <a:ea typeface="黑体" panose="02010609060101010101" pitchFamily="49" charset="-122"/>
              </a:rPr>
              <a:t>亲代组合（</a:t>
            </a:r>
            <a:r>
              <a:rPr kumimoji="1" lang="en-US" altLang="zh-CN" sz="2400" dirty="0">
                <a:solidFill>
                  <a:srgbClr val="FFFF00"/>
                </a:solidFill>
                <a:latin typeface="黑体" panose="02010609060101010101" pitchFamily="49" charset="-122"/>
                <a:ea typeface="黑体" panose="02010609060101010101" pitchFamily="49" charset="-122"/>
              </a:rPr>
              <a:t>parental combination</a:t>
            </a:r>
            <a:r>
              <a:rPr kumimoji="1" lang="zh-CN" altLang="en-US" sz="2400" dirty="0">
                <a:solidFill>
                  <a:srgbClr val="FFFF00"/>
                </a:solidFill>
                <a:latin typeface="黑体" panose="02010609060101010101" pitchFamily="49" charset="-122"/>
                <a:ea typeface="黑体" panose="02010609060101010101" pitchFamily="49" charset="-122"/>
              </a:rPr>
              <a:t>）：表现为亲本等位基因组合的子代。</a:t>
            </a:r>
          </a:p>
          <a:p>
            <a:pPr>
              <a:lnSpc>
                <a:spcPct val="150000"/>
              </a:lnSpc>
              <a:buClr>
                <a:srgbClr val="FFFF00"/>
              </a:buClr>
              <a:buFont typeface="Wingdings" panose="05000000000000000000" pitchFamily="2" charset="2"/>
              <a:buNone/>
            </a:pPr>
            <a:endParaRPr lang="en-US" altLang="zh-CN" sz="2000" dirty="0" smtClean="0">
              <a:solidFill>
                <a:srgbClr val="FFFF00"/>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gp134(f5"/>
          <p:cNvPicPr>
            <a:picLocks noChangeAspect="1" noChangeArrowheads="1"/>
          </p:cNvPicPr>
          <p:nvPr/>
        </p:nvPicPr>
        <p:blipFill>
          <a:blip r:embed="rId2" cstate="print"/>
          <a:srcRect t="6000" r="5661"/>
          <a:stretch>
            <a:fillRect/>
          </a:stretch>
        </p:blipFill>
        <p:spPr bwMode="auto">
          <a:xfrm>
            <a:off x="838200" y="533400"/>
            <a:ext cx="7620000" cy="58451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533400" y="609600"/>
            <a:ext cx="8229600" cy="838200"/>
          </a:xfrm>
        </p:spPr>
        <p:txBody>
          <a:bodyPr anchor="ctr"/>
          <a:lstStyle/>
          <a:p>
            <a:pPr marL="0" indent="0">
              <a:lnSpc>
                <a:spcPct val="80000"/>
              </a:lnSpc>
              <a:buFontTx/>
              <a:buNone/>
            </a:pPr>
            <a:r>
              <a:rPr lang="zh-CN" altLang="en-US" sz="3600" dirty="0" smtClean="0">
                <a:latin typeface="黑体" panose="02010609060101010101" pitchFamily="49" charset="-122"/>
                <a:ea typeface="黑体" panose="02010609060101010101" pitchFamily="49" charset="-122"/>
              </a:rPr>
              <a:t>（</a:t>
            </a:r>
            <a:r>
              <a:rPr lang="en-US" altLang="zh-CN" sz="3600" dirty="0" smtClean="0">
                <a:latin typeface="黑体" panose="02010609060101010101" pitchFamily="49" charset="-122"/>
                <a:ea typeface="黑体" panose="02010609060101010101" pitchFamily="49" charset="-122"/>
              </a:rPr>
              <a:t>2</a:t>
            </a:r>
            <a:r>
              <a:rPr lang="zh-CN" altLang="en-US" sz="3600" dirty="0" smtClean="0">
                <a:latin typeface="黑体" panose="02010609060101010101" pitchFamily="49" charset="-122"/>
                <a:ea typeface="黑体" panose="02010609060101010101" pitchFamily="49" charset="-122"/>
              </a:rPr>
              <a:t>）</a:t>
            </a:r>
            <a:r>
              <a:rPr lang="zh-CN" altLang="en-US" sz="3600" dirty="0" smtClean="0">
                <a:solidFill>
                  <a:srgbClr val="FFFF00"/>
                </a:solidFill>
                <a:latin typeface="黑体" panose="02010609060101010101" pitchFamily="49" charset="-122"/>
                <a:ea typeface="黑体" panose="02010609060101010101" pitchFamily="49" charset="-122"/>
              </a:rPr>
              <a:t>完全连锁与不完全连锁</a:t>
            </a:r>
          </a:p>
        </p:txBody>
      </p:sp>
      <p:pic>
        <p:nvPicPr>
          <p:cNvPr id="45059" name="Picture 4"/>
          <p:cNvPicPr>
            <a:picLocks noChangeAspect="1" noChangeArrowheads="1"/>
          </p:cNvPicPr>
          <p:nvPr/>
        </p:nvPicPr>
        <p:blipFill>
          <a:blip r:embed="rId2" cstate="print"/>
          <a:srcRect l="7936" r="9525"/>
          <a:stretch>
            <a:fillRect/>
          </a:stretch>
        </p:blipFill>
        <p:spPr bwMode="auto">
          <a:xfrm>
            <a:off x="4267200" y="1524000"/>
            <a:ext cx="4871804" cy="3810000"/>
          </a:xfrm>
          <a:prstGeom prst="rect">
            <a:avLst/>
          </a:prstGeom>
          <a:noFill/>
          <a:ln w="9525">
            <a:noFill/>
            <a:miter lim="800000"/>
            <a:headEnd/>
            <a:tailEnd/>
          </a:ln>
        </p:spPr>
      </p:pic>
      <p:sp>
        <p:nvSpPr>
          <p:cNvPr id="45060" name="Text Box 5"/>
          <p:cNvSpPr txBox="1">
            <a:spLocks noChangeArrowheads="1"/>
          </p:cNvSpPr>
          <p:nvPr/>
        </p:nvSpPr>
        <p:spPr bwMode="auto">
          <a:xfrm>
            <a:off x="381000" y="1295400"/>
            <a:ext cx="4114800" cy="4496616"/>
          </a:xfrm>
          <a:prstGeom prst="rect">
            <a:avLst/>
          </a:prstGeom>
          <a:noFill/>
          <a:ln w="9525">
            <a:noFill/>
            <a:miter lim="800000"/>
          </a:ln>
        </p:spPr>
        <p:txBody>
          <a:bodyPr>
            <a:spAutoFit/>
          </a:bodyPr>
          <a:lstStyle/>
          <a:p>
            <a:pPr>
              <a:lnSpc>
                <a:spcPct val="150000"/>
              </a:lnSpc>
              <a:spcBef>
                <a:spcPct val="20000"/>
              </a:spcBef>
              <a:buClr>
                <a:schemeClr val="tx2"/>
              </a:buClr>
            </a:pPr>
            <a:r>
              <a:rPr lang="zh-CN" altLang="en-US" sz="2400" dirty="0" smtClean="0">
                <a:latin typeface="黑体" panose="02010609060101010101" pitchFamily="49" charset="-122"/>
                <a:ea typeface="黑体" panose="02010609060101010101" pitchFamily="49" charset="-122"/>
              </a:rPr>
              <a:t>黑</a:t>
            </a:r>
            <a:r>
              <a:rPr lang="zh-CN" altLang="en-US" sz="2400" dirty="0">
                <a:latin typeface="黑体" panose="02010609060101010101" pitchFamily="49" charset="-122"/>
                <a:ea typeface="黑体" panose="02010609060101010101" pitchFamily="49" charset="-122"/>
              </a:rPr>
              <a:t>腹果蝇</a:t>
            </a:r>
            <a:r>
              <a:rPr lang="zh-CN" altLang="en-US" sz="2400" dirty="0" smtClean="0">
                <a:latin typeface="黑体" panose="02010609060101010101" pitchFamily="49" charset="-122"/>
                <a:ea typeface="黑体" panose="02010609060101010101" pitchFamily="49" charset="-122"/>
              </a:rPr>
              <a:t>中 </a:t>
            </a:r>
            <a:r>
              <a:rPr lang="en-US" altLang="zh-CN" sz="2400" i="1" dirty="0" smtClean="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（灰体）对</a:t>
            </a:r>
            <a:r>
              <a:rPr lang="en-US" altLang="zh-CN" sz="2400" i="1" dirty="0" smtClean="0">
                <a:latin typeface="黑体" panose="02010609060101010101" pitchFamily="49" charset="-122"/>
                <a:ea typeface="黑体" panose="02010609060101010101" pitchFamily="49" charset="-122"/>
              </a:rPr>
              <a:t>b </a:t>
            </a:r>
            <a:r>
              <a:rPr lang="zh-CN" altLang="en-US"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黑体）是显性， </a:t>
            </a:r>
            <a:r>
              <a:rPr lang="en-US" altLang="zh-CN" sz="2400" i="1" dirty="0">
                <a:latin typeface="黑体" panose="02010609060101010101" pitchFamily="49" charset="-122"/>
                <a:ea typeface="黑体" panose="02010609060101010101" pitchFamily="49" charset="-122"/>
              </a:rPr>
              <a:t>Vg </a:t>
            </a:r>
            <a:r>
              <a:rPr lang="zh-CN" altLang="en-US" sz="2400" dirty="0">
                <a:latin typeface="黑体" panose="02010609060101010101" pitchFamily="49" charset="-122"/>
                <a:ea typeface="黑体" panose="02010609060101010101" pitchFamily="49" charset="-122"/>
              </a:rPr>
              <a:t>（长翅）对</a:t>
            </a:r>
            <a:r>
              <a:rPr lang="en-US" altLang="zh-CN" sz="2400" i="1" dirty="0">
                <a:latin typeface="黑体" panose="02010609060101010101" pitchFamily="49" charset="-122"/>
                <a:ea typeface="黑体" panose="02010609060101010101" pitchFamily="49" charset="-122"/>
              </a:rPr>
              <a:t>vg</a:t>
            </a:r>
            <a:r>
              <a:rPr lang="zh-CN" altLang="en-US" sz="2400" dirty="0">
                <a:latin typeface="黑体" panose="02010609060101010101" pitchFamily="49" charset="-122"/>
                <a:ea typeface="黑体" panose="02010609060101010101" pitchFamily="49" charset="-122"/>
              </a:rPr>
              <a:t>（残翅）为显性，它们位于常染色体上。</a:t>
            </a:r>
          </a:p>
          <a:p>
            <a:pPr>
              <a:spcBef>
                <a:spcPct val="20000"/>
              </a:spcBef>
              <a:buClr>
                <a:schemeClr val="tx2"/>
              </a:buClr>
            </a:pPr>
            <a:r>
              <a:rPr lang="zh-CN" altLang="en-US" sz="2400" i="1" dirty="0">
                <a:latin typeface="黑体" panose="02010609060101010101" pitchFamily="49" charset="-122"/>
                <a:ea typeface="黑体" panose="02010609060101010101" pitchFamily="49" charset="-122"/>
              </a:rPr>
              <a:t> </a:t>
            </a:r>
            <a:r>
              <a:rPr lang="zh-CN" altLang="en-US" sz="2400" i="1" dirty="0" smtClean="0">
                <a:latin typeface="黑体" panose="02010609060101010101" pitchFamily="49" charset="-122"/>
                <a:ea typeface="黑体" panose="02010609060101010101" pitchFamily="49" charset="-122"/>
              </a:rPr>
              <a:t>     </a:t>
            </a:r>
            <a:endParaRPr lang="en-US" altLang="zh-CN" sz="2400" i="1" dirty="0" smtClean="0">
              <a:latin typeface="黑体" panose="02010609060101010101" pitchFamily="49" charset="-122"/>
              <a:ea typeface="黑体" panose="02010609060101010101" pitchFamily="49" charset="-122"/>
            </a:endParaRPr>
          </a:p>
          <a:p>
            <a:pPr>
              <a:spcBef>
                <a:spcPct val="20000"/>
              </a:spcBef>
              <a:buClr>
                <a:schemeClr val="tx2"/>
              </a:buClr>
            </a:pPr>
            <a:r>
              <a:rPr lang="zh-CN" altLang="en-US" sz="2400" i="1" dirty="0" smtClean="0">
                <a:latin typeface="黑体" panose="02010609060101010101" pitchFamily="49" charset="-122"/>
                <a:ea typeface="黑体" panose="02010609060101010101" pitchFamily="49" charset="-122"/>
              </a:rPr>
              <a:t> </a:t>
            </a:r>
            <a:r>
              <a:rPr lang="en-US" altLang="zh-CN" sz="2400" i="1" dirty="0" err="1" smtClean="0">
                <a:latin typeface="黑体" panose="02010609060101010101" pitchFamily="49" charset="-122"/>
                <a:ea typeface="黑体" panose="02010609060101010101" pitchFamily="49" charset="-122"/>
              </a:rPr>
              <a:t>BBVgVg</a:t>
            </a:r>
            <a:r>
              <a:rPr lang="en-US" altLang="zh-CN" sz="2400" dirty="0" smtClean="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sym typeface="Symbol" panose="05050102010706020507" pitchFamily="18" charset="2"/>
              </a:rPr>
              <a:t> </a:t>
            </a:r>
            <a:r>
              <a:rPr lang="en-US" altLang="zh-CN" sz="2400" i="1" dirty="0" err="1">
                <a:latin typeface="黑体" panose="02010609060101010101" pitchFamily="49" charset="-122"/>
                <a:ea typeface="黑体" panose="02010609060101010101" pitchFamily="49" charset="-122"/>
              </a:rPr>
              <a:t>bbvgvg</a:t>
            </a:r>
            <a:endParaRPr lang="en-US" altLang="zh-CN" sz="2400" i="1" dirty="0">
              <a:latin typeface="黑体" panose="02010609060101010101" pitchFamily="49" charset="-122"/>
              <a:ea typeface="黑体" panose="02010609060101010101" pitchFamily="49" charset="-122"/>
            </a:endParaRPr>
          </a:p>
          <a:p>
            <a:pPr>
              <a:spcBef>
                <a:spcPct val="20000"/>
              </a:spcBef>
              <a:buClr>
                <a:schemeClr val="tx2"/>
              </a:buClr>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sym typeface="Wingdings 3" pitchFamily="18" charset="2"/>
              </a:rPr>
              <a:t></a:t>
            </a:r>
            <a:endParaRPr lang="en-US" altLang="zh-CN" sz="2400" dirty="0">
              <a:latin typeface="黑体" panose="02010609060101010101" pitchFamily="49" charset="-122"/>
              <a:ea typeface="黑体" panose="02010609060101010101" pitchFamily="49" charset="-122"/>
              <a:sym typeface="Wingdings 3" pitchFamily="18" charset="2"/>
            </a:endParaRPr>
          </a:p>
          <a:p>
            <a:pPr>
              <a:spcBef>
                <a:spcPct val="20000"/>
              </a:spcBef>
              <a:buClr>
                <a:schemeClr val="tx2"/>
              </a:buClr>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F</a:t>
            </a:r>
            <a:r>
              <a:rPr lang="en-US" altLang="zh-CN" sz="2400" baseline="-25000" dirty="0" smtClean="0">
                <a:latin typeface="黑体" panose="02010609060101010101" pitchFamily="49" charset="-122"/>
                <a:ea typeface="黑体" panose="02010609060101010101" pitchFamily="49" charset="-122"/>
              </a:rPr>
              <a:t>1   </a:t>
            </a:r>
            <a:r>
              <a:rPr lang="en-US" altLang="zh-CN" sz="2400" i="1" dirty="0" err="1" smtClean="0">
                <a:latin typeface="黑体" panose="02010609060101010101" pitchFamily="49" charset="-122"/>
                <a:ea typeface="黑体" panose="02010609060101010101" pitchFamily="49" charset="-122"/>
              </a:rPr>
              <a:t>BbVgvg</a:t>
            </a:r>
            <a:r>
              <a:rPr lang="zh-CN" altLang="en-US" sz="2400" dirty="0">
                <a:latin typeface="黑体" panose="02010609060101010101" pitchFamily="49" charset="-122"/>
                <a:ea typeface="黑体" panose="02010609060101010101" pitchFamily="49" charset="-122"/>
              </a:rPr>
              <a:t>（灰体长翅）</a:t>
            </a:r>
            <a:r>
              <a:rPr lang="zh-CN" altLang="en-US" sz="2400" dirty="0">
                <a:latin typeface="Comic Sans MS" panose="030F0702030302020204" pitchFamily="66" charset="0"/>
                <a:ea typeface="黑体" panose="02010609060101010101" pitchFamily="49" charset="-122"/>
              </a:rPr>
              <a:t> </a:t>
            </a:r>
          </a:p>
          <a:p>
            <a:pPr>
              <a:spcBef>
                <a:spcPct val="50000"/>
              </a:spcBef>
            </a:pPr>
            <a:endParaRPr lang="en-US" altLang="zh-CN"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idx="4294967295"/>
          </p:nvPr>
        </p:nvSpPr>
        <p:spPr>
          <a:xfrm>
            <a:off x="457200" y="990600"/>
            <a:ext cx="8382000" cy="5562600"/>
          </a:xfrm>
        </p:spPr>
        <p:txBody>
          <a:bodyPr/>
          <a:lstStyle/>
          <a:p>
            <a:pPr marL="0" indent="0">
              <a:lnSpc>
                <a:spcPts val="3400"/>
              </a:lnSpc>
              <a:buFontTx/>
              <a:buNone/>
            </a:pPr>
            <a:r>
              <a:rPr lang="en-US" altLang="zh-CN" sz="2400" smtClean="0">
                <a:latin typeface="黑体" panose="02010609060101010101" pitchFamily="49" charset="-122"/>
                <a:ea typeface="黑体" panose="02010609060101010101" pitchFamily="49" charset="-122"/>
              </a:rPr>
              <a:t> </a:t>
            </a:r>
          </a:p>
          <a:p>
            <a:pPr marL="0" indent="0">
              <a:lnSpc>
                <a:spcPts val="3400"/>
              </a:lnSpc>
              <a:buFontTx/>
              <a:buNone/>
            </a:pPr>
            <a:r>
              <a:rPr lang="en-US" altLang="zh-CN" sz="2800" smtClean="0">
                <a:latin typeface="黑体" panose="02010609060101010101" pitchFamily="49" charset="-122"/>
                <a:ea typeface="黑体" panose="02010609060101010101" pitchFamily="49" charset="-122"/>
              </a:rPr>
              <a:t>2005</a:t>
            </a:r>
            <a:r>
              <a:rPr lang="zh-CN" altLang="en-US" sz="2800" smtClean="0">
                <a:latin typeface="黑体" panose="02010609060101010101" pitchFamily="49" charset="-122"/>
                <a:ea typeface="黑体" panose="02010609060101010101" pitchFamily="49" charset="-122"/>
              </a:rPr>
              <a:t>年，</a:t>
            </a:r>
            <a:r>
              <a:rPr lang="en-US" altLang="zh-CN" sz="2800" b="1" smtClean="0">
                <a:solidFill>
                  <a:srgbClr val="FFFF00"/>
                </a:solidFill>
                <a:latin typeface="黑体" panose="02010609060101010101" pitchFamily="49" charset="-122"/>
                <a:ea typeface="黑体" panose="02010609060101010101" pitchFamily="49" charset="-122"/>
              </a:rPr>
              <a:t>X</a:t>
            </a:r>
            <a:r>
              <a:rPr lang="zh-CN" altLang="en-US" sz="2800" b="1" smtClean="0">
                <a:solidFill>
                  <a:srgbClr val="FFFF00"/>
                </a:solidFill>
                <a:latin typeface="黑体" panose="02010609060101010101" pitchFamily="49" charset="-122"/>
                <a:ea typeface="黑体" panose="02010609060101010101" pitchFamily="49" charset="-122"/>
              </a:rPr>
              <a:t>染色体</a:t>
            </a:r>
            <a:r>
              <a:rPr lang="zh-CN" altLang="en-US" sz="2800" smtClean="0">
                <a:latin typeface="黑体" panose="02010609060101010101" pitchFamily="49" charset="-122"/>
                <a:ea typeface="黑体" panose="02010609060101010101" pitchFamily="49" charset="-122"/>
              </a:rPr>
              <a:t>序列测定结果，全长约为</a:t>
            </a:r>
            <a:r>
              <a:rPr lang="en-US" altLang="zh-CN" sz="2800" smtClean="0">
                <a:latin typeface="黑体" panose="02010609060101010101" pitchFamily="49" charset="-122"/>
                <a:ea typeface="黑体" panose="02010609060101010101" pitchFamily="49" charset="-122"/>
              </a:rPr>
              <a:t>155Mb</a:t>
            </a:r>
            <a:r>
              <a:rPr lang="zh-CN" altLang="en-US" sz="2800" smtClean="0">
                <a:latin typeface="黑体" panose="02010609060101010101" pitchFamily="49" charset="-122"/>
                <a:ea typeface="黑体" panose="02010609060101010101" pitchFamily="49" charset="-122"/>
              </a:rPr>
              <a:t>，编码蛋白质的基因</a:t>
            </a:r>
            <a:r>
              <a:rPr lang="en-US" altLang="zh-CN" sz="2800" smtClean="0">
                <a:latin typeface="黑体" panose="02010609060101010101" pitchFamily="49" charset="-122"/>
                <a:ea typeface="黑体" panose="02010609060101010101" pitchFamily="49" charset="-122"/>
              </a:rPr>
              <a:t>1098</a:t>
            </a:r>
            <a:r>
              <a:rPr lang="zh-CN" altLang="en-US" sz="2800" smtClean="0">
                <a:latin typeface="黑体" panose="02010609060101010101" pitchFamily="49" charset="-122"/>
                <a:ea typeface="黑体" panose="02010609060101010101" pitchFamily="49" charset="-122"/>
              </a:rPr>
              <a:t>个，大约有</a:t>
            </a:r>
            <a:r>
              <a:rPr lang="en-US" altLang="zh-CN" sz="2800" smtClean="0">
                <a:latin typeface="黑体" panose="02010609060101010101" pitchFamily="49" charset="-122"/>
                <a:ea typeface="黑体" panose="02010609060101010101" pitchFamily="49" charset="-122"/>
              </a:rPr>
              <a:t>70%</a:t>
            </a:r>
            <a:r>
              <a:rPr lang="zh-CN" altLang="en-US" sz="2800" smtClean="0">
                <a:latin typeface="黑体" panose="02010609060101010101" pitchFamily="49" charset="-122"/>
                <a:ea typeface="黑体" panose="02010609060101010101" pitchFamily="49" charset="-122"/>
              </a:rPr>
              <a:t>的基因与疾病相关。</a:t>
            </a:r>
            <a:endParaRPr lang="en-US" altLang="zh-CN" sz="2800" smtClean="0">
              <a:latin typeface="黑体" panose="02010609060101010101" pitchFamily="49" charset="-122"/>
              <a:ea typeface="黑体" panose="02010609060101010101" pitchFamily="49" charset="-122"/>
            </a:endParaRPr>
          </a:p>
          <a:p>
            <a:pPr marL="0" indent="0">
              <a:lnSpc>
                <a:spcPts val="3400"/>
              </a:lnSpc>
              <a:buFontTx/>
              <a:buNone/>
            </a:pPr>
            <a:endParaRPr lang="en-US" altLang="zh-CN" sz="2800" smtClean="0">
              <a:latin typeface="黑体" panose="02010609060101010101" pitchFamily="49" charset="-122"/>
              <a:ea typeface="黑体" panose="02010609060101010101" pitchFamily="49" charset="-122"/>
            </a:endParaRPr>
          </a:p>
          <a:p>
            <a:pPr marL="0" indent="0">
              <a:lnSpc>
                <a:spcPts val="3400"/>
              </a:lnSpc>
              <a:buFontTx/>
              <a:buNone/>
            </a:pPr>
            <a:r>
              <a:rPr lang="en-US" altLang="zh-CN" sz="2800" smtClean="0">
                <a:latin typeface="黑体" panose="02010609060101010101" pitchFamily="49" charset="-122"/>
                <a:ea typeface="黑体" panose="02010609060101010101" pitchFamily="49" charset="-122"/>
              </a:rPr>
              <a:t>2003</a:t>
            </a:r>
            <a:r>
              <a:rPr lang="zh-CN" altLang="en-US" sz="2800" smtClean="0">
                <a:latin typeface="黑体" panose="02010609060101010101" pitchFamily="49" charset="-122"/>
                <a:ea typeface="黑体" panose="02010609060101010101" pitchFamily="49" charset="-122"/>
              </a:rPr>
              <a:t>年，完成人类</a:t>
            </a:r>
            <a:r>
              <a:rPr lang="en-US" altLang="zh-CN" sz="2800" b="1" smtClean="0">
                <a:solidFill>
                  <a:srgbClr val="FFFF00"/>
                </a:solidFill>
                <a:latin typeface="黑体" panose="02010609060101010101" pitchFamily="49" charset="-122"/>
                <a:ea typeface="黑体" panose="02010609060101010101" pitchFamily="49" charset="-122"/>
              </a:rPr>
              <a:t>Y</a:t>
            </a:r>
            <a:r>
              <a:rPr lang="zh-CN" altLang="en-US" sz="2800" b="1" smtClean="0">
                <a:solidFill>
                  <a:srgbClr val="FFFF00"/>
                </a:solidFill>
                <a:latin typeface="黑体" panose="02010609060101010101" pitchFamily="49" charset="-122"/>
                <a:ea typeface="黑体" panose="02010609060101010101" pitchFamily="49" charset="-122"/>
              </a:rPr>
              <a:t>染色体</a:t>
            </a:r>
            <a:r>
              <a:rPr lang="zh-CN" altLang="en-US" sz="2800" smtClean="0">
                <a:latin typeface="黑体" panose="02010609060101010101" pitchFamily="49" charset="-122"/>
                <a:ea typeface="黑体" panose="02010609060101010101" pitchFamily="49" charset="-122"/>
              </a:rPr>
              <a:t>的</a:t>
            </a:r>
            <a:r>
              <a:rPr lang="en-US" altLang="zh-CN" sz="2800" smtClean="0">
                <a:latin typeface="黑体" panose="02010609060101010101" pitchFamily="49" charset="-122"/>
                <a:ea typeface="黑体" panose="02010609060101010101" pitchFamily="49" charset="-122"/>
              </a:rPr>
              <a:t>DNA</a:t>
            </a:r>
            <a:r>
              <a:rPr lang="zh-CN" altLang="en-US" sz="2800" smtClean="0">
                <a:latin typeface="黑体" panose="02010609060101010101" pitchFamily="49" charset="-122"/>
                <a:ea typeface="黑体" panose="02010609060101010101" pitchFamily="49" charset="-122"/>
              </a:rPr>
              <a:t>序列分析，其长度约为</a:t>
            </a:r>
            <a:r>
              <a:rPr lang="en-US" altLang="zh-CN" sz="2800" smtClean="0">
                <a:latin typeface="黑体" panose="02010609060101010101" pitchFamily="49" charset="-122"/>
                <a:ea typeface="黑体" panose="02010609060101010101" pitchFamily="49" charset="-122"/>
              </a:rPr>
              <a:t>60Mb</a:t>
            </a:r>
            <a:r>
              <a:rPr lang="zh-CN" altLang="en-US" sz="2800" smtClean="0">
                <a:latin typeface="黑体" panose="02010609060101010101" pitchFamily="49" charset="-122"/>
                <a:ea typeface="黑体" panose="02010609060101010101" pitchFamily="49" charset="-122"/>
              </a:rPr>
              <a:t>，仅有大约</a:t>
            </a:r>
            <a:r>
              <a:rPr lang="en-US" altLang="zh-CN" sz="2800" smtClean="0">
                <a:latin typeface="黑体" panose="02010609060101010101" pitchFamily="49" charset="-122"/>
                <a:ea typeface="黑体" panose="02010609060101010101" pitchFamily="49" charset="-122"/>
              </a:rPr>
              <a:t>78</a:t>
            </a:r>
            <a:r>
              <a:rPr lang="zh-CN" altLang="en-US" sz="2800" smtClean="0">
                <a:latin typeface="黑体" panose="02010609060101010101" pitchFamily="49" charset="-122"/>
                <a:ea typeface="黑体" panose="02010609060101010101" pitchFamily="49" charset="-122"/>
              </a:rPr>
              <a:t>个功能基因。不仅</a:t>
            </a:r>
            <a:r>
              <a:rPr lang="en-US" altLang="zh-CN" sz="2800" smtClean="0">
                <a:latin typeface="黑体" panose="02010609060101010101" pitchFamily="49" charset="-122"/>
                <a:ea typeface="黑体" panose="02010609060101010101" pitchFamily="49" charset="-122"/>
              </a:rPr>
              <a:t>Y</a:t>
            </a:r>
            <a:r>
              <a:rPr lang="zh-CN" altLang="en-US" sz="2800" smtClean="0">
                <a:latin typeface="黑体" panose="02010609060101010101" pitchFamily="49" charset="-122"/>
                <a:ea typeface="黑体" panose="02010609060101010101" pitchFamily="49" charset="-122"/>
              </a:rPr>
              <a:t>染色体的异染色质区几乎不含功能基因，而且</a:t>
            </a:r>
            <a:r>
              <a:rPr lang="en-US" altLang="zh-CN" sz="2800" smtClean="0">
                <a:latin typeface="黑体" panose="02010609060101010101" pitchFamily="49" charset="-122"/>
                <a:ea typeface="黑体" panose="02010609060101010101" pitchFamily="49" charset="-122"/>
              </a:rPr>
              <a:t>Y</a:t>
            </a:r>
            <a:r>
              <a:rPr lang="zh-CN" altLang="en-US" sz="2800" smtClean="0">
                <a:latin typeface="黑体" panose="02010609060101010101" pitchFamily="49" charset="-122"/>
                <a:ea typeface="黑体" panose="02010609060101010101" pitchFamily="49" charset="-122"/>
              </a:rPr>
              <a:t>染色体上的许多基因在</a:t>
            </a:r>
            <a:r>
              <a:rPr lang="en-US" altLang="zh-CN" sz="2800" smtClean="0">
                <a:latin typeface="黑体" panose="02010609060101010101" pitchFamily="49" charset="-122"/>
                <a:ea typeface="黑体" panose="02010609060101010101" pitchFamily="49" charset="-122"/>
              </a:rPr>
              <a:t>X</a:t>
            </a:r>
            <a:r>
              <a:rPr lang="zh-CN" altLang="en-US" sz="2800" smtClean="0">
                <a:latin typeface="黑体" panose="02010609060101010101" pitchFamily="49" charset="-122"/>
                <a:ea typeface="黑体" panose="02010609060101010101" pitchFamily="49" charset="-122"/>
              </a:rPr>
              <a:t>染色体上根本找不到与之相应的等位基因。</a:t>
            </a:r>
          </a:p>
          <a:p>
            <a:pPr marL="0" indent="0">
              <a:lnSpc>
                <a:spcPts val="3400"/>
              </a:lnSpc>
              <a:buFontTx/>
              <a:buNone/>
            </a:pPr>
            <a:endParaRPr lang="zh-CN" altLang="zh-CN" sz="2000" smtClean="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457200" y="762000"/>
            <a:ext cx="8229600" cy="1819759"/>
          </a:xfrm>
        </p:spPr>
        <p:txBody>
          <a:bodyPr/>
          <a:lstStyle/>
          <a:p>
            <a:pPr marL="0" indent="0">
              <a:buFontTx/>
              <a:buNone/>
            </a:pPr>
            <a:r>
              <a:rPr lang="zh-CN" altLang="en-US" sz="2400" dirty="0" smtClean="0">
                <a:latin typeface="黑体" panose="02010609060101010101" pitchFamily="49" charset="-122"/>
                <a:ea typeface="黑体" panose="02010609060101010101" pitchFamily="49" charset="-122"/>
              </a:rPr>
              <a:t>取</a:t>
            </a:r>
            <a:r>
              <a:rPr lang="en-US" altLang="zh-CN" sz="2400" dirty="0" smtClean="0">
                <a:latin typeface="黑体" panose="02010609060101010101" pitchFamily="49" charset="-122"/>
                <a:ea typeface="黑体" panose="02010609060101010101" pitchFamily="49" charset="-122"/>
              </a:rPr>
              <a:t>F</a:t>
            </a:r>
            <a:r>
              <a:rPr lang="en-US" altLang="zh-CN" sz="2400" baseline="-250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的杂合体进行下列两种方式的测交，所得到的结果却完全不同。</a:t>
            </a:r>
          </a:p>
        </p:txBody>
      </p:sp>
      <p:pic>
        <p:nvPicPr>
          <p:cNvPr id="46083" name="Picture 4"/>
          <p:cNvPicPr>
            <a:picLocks noChangeAspect="1" noChangeArrowheads="1"/>
          </p:cNvPicPr>
          <p:nvPr/>
        </p:nvPicPr>
        <p:blipFill>
          <a:blip r:embed="rId2" cstate="print"/>
          <a:srcRect l="30751"/>
          <a:stretch>
            <a:fillRect/>
          </a:stretch>
        </p:blipFill>
        <p:spPr bwMode="auto">
          <a:xfrm>
            <a:off x="2286000" y="2614889"/>
            <a:ext cx="5029200" cy="4138614"/>
          </a:xfrm>
          <a:prstGeom prst="rect">
            <a:avLst/>
          </a:prstGeom>
          <a:noFill/>
          <a:ln w="9525">
            <a:noFill/>
            <a:miter lim="800000"/>
            <a:headEnd/>
            <a:tailEnd/>
          </a:ln>
        </p:spPr>
      </p:pic>
      <p:sp>
        <p:nvSpPr>
          <p:cNvPr id="46084" name="Text Box 6"/>
          <p:cNvSpPr txBox="1">
            <a:spLocks noChangeArrowheads="1"/>
          </p:cNvSpPr>
          <p:nvPr/>
        </p:nvSpPr>
        <p:spPr bwMode="auto">
          <a:xfrm>
            <a:off x="0" y="1597259"/>
            <a:ext cx="8991600" cy="984500"/>
          </a:xfrm>
          <a:prstGeom prst="rect">
            <a:avLst/>
          </a:prstGeom>
          <a:noFill/>
          <a:ln w="9525">
            <a:noFill/>
            <a:miter lim="800000"/>
          </a:ln>
        </p:spPr>
        <p:txBody>
          <a:bodyPr wrap="square">
            <a:spAutoFit/>
          </a:bodyPr>
          <a:lstStyle/>
          <a:p>
            <a:pPr indent="269875">
              <a:lnSpc>
                <a:spcPct val="130000"/>
              </a:lnSpc>
            </a:pP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）当</a:t>
            </a:r>
            <a:r>
              <a:rPr lang="en-US" altLang="zh-CN" sz="2400" dirty="0">
                <a:latin typeface="黑体" panose="02010609060101010101" pitchFamily="49" charset="-122"/>
                <a:ea typeface="黑体" panose="02010609060101010101" pitchFamily="49" charset="-122"/>
              </a:rPr>
              <a:t>F</a:t>
            </a:r>
            <a:r>
              <a:rPr lang="en-US" altLang="zh-CN" sz="2400" baseline="-250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的雄蝇和黑体残翅的雌蝇测交时</a:t>
            </a:r>
            <a:r>
              <a:rPr lang="zh-CN" altLang="en-US" sz="2400" dirty="0" smtClean="0">
                <a:latin typeface="黑体" panose="02010609060101010101" pitchFamily="49" charset="-122"/>
                <a:ea typeface="黑体" panose="02010609060101010101" pitchFamily="49" charset="-122"/>
              </a:rPr>
              <a:t>，只有</a:t>
            </a:r>
            <a:r>
              <a:rPr lang="zh-CN" altLang="en-US" sz="2400" dirty="0">
                <a:latin typeface="黑体" panose="02010609060101010101" pitchFamily="49" charset="-122"/>
                <a:ea typeface="黑体" panose="02010609060101010101" pitchFamily="49" charset="-122"/>
              </a:rPr>
              <a:t>数目相同的</a:t>
            </a:r>
            <a:r>
              <a:rPr lang="zh-CN" altLang="en-US" sz="2400" dirty="0" smtClean="0">
                <a:latin typeface="黑体" panose="02010609060101010101" pitchFamily="49" charset="-122"/>
                <a:ea typeface="黑体" panose="02010609060101010101" pitchFamily="49" charset="-122"/>
              </a:rPr>
              <a:t>灰   </a:t>
            </a:r>
            <a:endParaRPr lang="en-US" altLang="zh-CN" sz="2400" dirty="0" smtClean="0">
              <a:latin typeface="黑体" panose="02010609060101010101" pitchFamily="49" charset="-122"/>
              <a:ea typeface="黑体" panose="02010609060101010101" pitchFamily="49" charset="-122"/>
            </a:endParaRPr>
          </a:p>
          <a:p>
            <a:pPr indent="269875">
              <a:lnSpc>
                <a:spcPct val="130000"/>
              </a:lnSpc>
            </a:pPr>
            <a:r>
              <a:rPr lang="en-US" altLang="zh-CN" sz="2400" dirty="0">
                <a:latin typeface="黑体" panose="02010609060101010101" pitchFamily="49" charset="-122"/>
                <a:ea typeface="黑体" panose="02010609060101010101" pitchFamily="49" charset="-122"/>
              </a:rPr>
              <a:t> </a:t>
            </a:r>
            <a:r>
              <a:rPr lang="en-US" altLang="zh-CN" sz="2400" dirty="0" smtClean="0">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体长</a:t>
            </a:r>
            <a:r>
              <a:rPr lang="zh-CN" altLang="en-US" sz="2400" dirty="0">
                <a:latin typeface="黑体" panose="02010609060101010101" pitchFamily="49" charset="-122"/>
                <a:ea typeface="黑体" panose="02010609060101010101" pitchFamily="49" charset="-122"/>
              </a:rPr>
              <a:t>翅（</a:t>
            </a:r>
            <a:r>
              <a:rPr lang="en-US" altLang="zh-CN" sz="2400" i="1" dirty="0" err="1">
                <a:latin typeface="黑体" panose="02010609060101010101" pitchFamily="49" charset="-122"/>
                <a:ea typeface="黑体" panose="02010609060101010101" pitchFamily="49" charset="-122"/>
              </a:rPr>
              <a:t>BbVgvg</a:t>
            </a:r>
            <a:r>
              <a:rPr lang="zh-CN" altLang="en-US" sz="2400" dirty="0">
                <a:latin typeface="黑体" panose="02010609060101010101" pitchFamily="49" charset="-122"/>
                <a:ea typeface="黑体" panose="02010609060101010101" pitchFamily="49" charset="-122"/>
              </a:rPr>
              <a:t>）和黑体残翅（</a:t>
            </a:r>
            <a:r>
              <a:rPr lang="en-US" altLang="zh-CN" sz="2400" i="1" dirty="0" err="1">
                <a:latin typeface="黑体" panose="02010609060101010101" pitchFamily="49" charset="-122"/>
                <a:ea typeface="黑体" panose="02010609060101010101" pitchFamily="49" charset="-122"/>
              </a:rPr>
              <a:t>bbvgvg</a:t>
            </a:r>
            <a:r>
              <a:rPr lang="zh-CN" altLang="en-US" sz="2400" dirty="0">
                <a:latin typeface="黑体" panose="02010609060101010101" pitchFamily="49" charset="-122"/>
                <a:ea typeface="黑体" panose="02010609060101010101" pitchFamily="49" charset="-122"/>
              </a:rPr>
              <a:t>）两种表型。</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381000" y="609600"/>
            <a:ext cx="8229600" cy="914400"/>
          </a:xfrm>
        </p:spPr>
        <p:txBody>
          <a:bodyPr/>
          <a:lstStyle/>
          <a:p>
            <a:pPr>
              <a:lnSpc>
                <a:spcPct val="120000"/>
              </a:lnSpc>
              <a:buFontTx/>
              <a:buNone/>
            </a:pP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rPr>
              <a:t>）当</a:t>
            </a:r>
            <a:r>
              <a:rPr lang="en-US" altLang="zh-CN" sz="2400" dirty="0" smtClean="0">
                <a:latin typeface="黑体" panose="02010609060101010101" pitchFamily="49" charset="-122"/>
                <a:ea typeface="黑体" panose="02010609060101010101" pitchFamily="49" charset="-122"/>
              </a:rPr>
              <a:t>F</a:t>
            </a:r>
            <a:r>
              <a:rPr lang="en-US" altLang="zh-CN" sz="2400" baseline="-250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雌蝇和黑体残翅的雄蝇测交时，后代出现了灰体长翅、灰体残翅、黑体长翅和黑体残翅</a:t>
            </a:r>
            <a:r>
              <a:rPr lang="en-US" altLang="zh-CN" sz="2400" dirty="0" smtClean="0">
                <a:latin typeface="黑体" panose="02010609060101010101" pitchFamily="49" charset="-122"/>
                <a:ea typeface="黑体" panose="02010609060101010101" pitchFamily="49" charset="-122"/>
              </a:rPr>
              <a:t>4</a:t>
            </a:r>
            <a:r>
              <a:rPr lang="zh-CN" altLang="en-US" sz="2400" dirty="0" smtClean="0">
                <a:latin typeface="黑体" panose="02010609060101010101" pitchFamily="49" charset="-122"/>
                <a:ea typeface="黑体" panose="02010609060101010101" pitchFamily="49" charset="-122"/>
              </a:rPr>
              <a:t>种类型。</a:t>
            </a:r>
            <a:r>
              <a:rPr lang="zh-CN" altLang="en-US" sz="2400" dirty="0" smtClean="0"/>
              <a:t>                        </a:t>
            </a:r>
            <a:endParaRPr lang="zh-CN" altLang="en-US" dirty="0" smtClean="0"/>
          </a:p>
        </p:txBody>
      </p:sp>
      <p:pic>
        <p:nvPicPr>
          <p:cNvPr id="47107" name="Picture 4"/>
          <p:cNvPicPr>
            <a:picLocks noChangeAspect="1" noChangeArrowheads="1"/>
          </p:cNvPicPr>
          <p:nvPr/>
        </p:nvPicPr>
        <p:blipFill>
          <a:blip r:embed="rId2" cstate="print"/>
          <a:srcRect/>
          <a:stretch>
            <a:fillRect/>
          </a:stretch>
        </p:blipFill>
        <p:spPr bwMode="auto">
          <a:xfrm>
            <a:off x="1066800" y="1828800"/>
            <a:ext cx="6478406" cy="4572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4"/>
          <p:cNvSpPr>
            <a:spLocks noChangeArrowheads="1"/>
          </p:cNvSpPr>
          <p:nvPr/>
        </p:nvSpPr>
        <p:spPr bwMode="auto">
          <a:xfrm>
            <a:off x="279590" y="990600"/>
            <a:ext cx="8712009" cy="1219200"/>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en-US" altLang="zh-CN" sz="2400" b="1" dirty="0"/>
          </a:p>
          <a:p>
            <a:pPr>
              <a:lnSpc>
                <a:spcPct val="120000"/>
              </a:lnSpc>
            </a:pPr>
            <a:endParaRPr kumimoji="1" lang="en-US" altLang="zh-CN" sz="2400" b="1" dirty="0"/>
          </a:p>
          <a:p>
            <a:pPr>
              <a:lnSpc>
                <a:spcPct val="120000"/>
              </a:lnSpc>
            </a:pPr>
            <a:r>
              <a:rPr kumimoji="1" lang="zh-CN" altLang="en-US" sz="2400" b="1" dirty="0" smtClean="0">
                <a:latin typeface="黑体" panose="02010609060101010101" pitchFamily="49" charset="-122"/>
                <a:ea typeface="黑体" panose="02010609060101010101" pitchFamily="49" charset="-122"/>
              </a:rPr>
              <a:t>完全连锁 （</a:t>
            </a:r>
            <a:r>
              <a:rPr kumimoji="1" lang="en-US" altLang="zh-CN" sz="2400" b="1" dirty="0" smtClean="0">
                <a:latin typeface="黑体" panose="02010609060101010101" pitchFamily="49" charset="-122"/>
                <a:ea typeface="黑体" panose="02010609060101010101" pitchFamily="49" charset="-122"/>
              </a:rPr>
              <a:t>complete linkage</a:t>
            </a:r>
            <a:r>
              <a:rPr kumimoji="1" lang="zh-CN" altLang="en-US" sz="2400" b="1" dirty="0" smtClean="0">
                <a:latin typeface="黑体" panose="02010609060101010101" pitchFamily="49" charset="-122"/>
                <a:ea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rPr>
              <a:t>是指杂种个体在形成</a:t>
            </a:r>
            <a:r>
              <a:rPr kumimoji="1" lang="zh-CN" altLang="en-US" sz="2400" dirty="0" smtClean="0">
                <a:latin typeface="黑体" panose="02010609060101010101" pitchFamily="49" charset="-122"/>
                <a:ea typeface="黑体" panose="02010609060101010101" pitchFamily="49" charset="-122"/>
              </a:rPr>
              <a:t>配子</a:t>
            </a:r>
            <a:endParaRPr kumimoji="1" lang="en-US" altLang="zh-CN" sz="2400" dirty="0" smtClean="0">
              <a:latin typeface="黑体" panose="02010609060101010101" pitchFamily="49" charset="-122"/>
              <a:ea typeface="黑体" panose="02010609060101010101" pitchFamily="49" charset="-122"/>
            </a:endParaRPr>
          </a:p>
          <a:p>
            <a:pPr>
              <a:lnSpc>
                <a:spcPct val="120000"/>
              </a:lnSpc>
            </a:pPr>
            <a:r>
              <a:rPr kumimoji="1" lang="zh-CN" altLang="en-US" sz="2400" dirty="0" smtClean="0">
                <a:latin typeface="黑体" panose="02010609060101010101" pitchFamily="49" charset="-122"/>
                <a:ea typeface="黑体" panose="02010609060101010101" pitchFamily="49" charset="-122"/>
              </a:rPr>
              <a:t>时</a:t>
            </a:r>
            <a:r>
              <a:rPr kumimoji="1" lang="zh-CN" altLang="en-US" sz="2400" dirty="0">
                <a:latin typeface="黑体" panose="02010609060101010101" pitchFamily="49" charset="-122"/>
                <a:ea typeface="黑体" panose="02010609060101010101" pitchFamily="49" charset="-122"/>
              </a:rPr>
              <a:t>没有</a:t>
            </a:r>
            <a:r>
              <a:rPr kumimoji="1" lang="zh-CN" altLang="en-US" sz="2400" dirty="0" smtClean="0">
                <a:latin typeface="黑体" panose="02010609060101010101" pitchFamily="49" charset="-122"/>
                <a:ea typeface="黑体" panose="02010609060101010101" pitchFamily="49" charset="-122"/>
              </a:rPr>
              <a:t>发生</a:t>
            </a:r>
            <a:r>
              <a:rPr kumimoji="1" lang="zh-CN" altLang="en-US" sz="2400" dirty="0" smtClean="0">
                <a:latin typeface="黑体" panose="02010609060101010101" pitchFamily="49" charset="-122"/>
                <a:ea typeface="黑体" panose="02010609060101010101" pitchFamily="49" charset="-122"/>
              </a:rPr>
              <a:t>同源染色体</a:t>
            </a:r>
            <a:r>
              <a:rPr kumimoji="1" lang="zh-CN" altLang="en-US" sz="2400" dirty="0" smtClean="0">
                <a:latin typeface="黑体" panose="02010609060101010101" pitchFamily="49" charset="-122"/>
                <a:ea typeface="黑体" panose="02010609060101010101" pitchFamily="49" charset="-122"/>
              </a:rPr>
              <a:t>之间</a:t>
            </a:r>
            <a:r>
              <a:rPr kumimoji="1" lang="zh-CN" altLang="en-US" sz="2400" dirty="0">
                <a:latin typeface="黑体" panose="02010609060101010101" pitchFamily="49" charset="-122"/>
                <a:ea typeface="黑体" panose="02010609060101010101" pitchFamily="49" charset="-122"/>
              </a:rPr>
              <a:t>交换的连锁遗传</a:t>
            </a:r>
            <a:r>
              <a:rPr kumimoji="1" lang="zh-CN" altLang="en-US" sz="2400" dirty="0" smtClean="0">
                <a:latin typeface="黑体" panose="02010609060101010101" pitchFamily="49" charset="-122"/>
                <a:ea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endParaRPr>
          </a:p>
          <a:p>
            <a:pPr>
              <a:lnSpc>
                <a:spcPct val="120000"/>
              </a:lnSpc>
            </a:pPr>
            <a:endParaRPr kumimoji="1" lang="zh-CN" altLang="en-US" sz="2400" dirty="0">
              <a:solidFill>
                <a:srgbClr val="FFFFFF"/>
              </a:solidFill>
              <a:latin typeface="华文新魏" pitchFamily="2" charset="-122"/>
              <a:ea typeface="华文新魏" pitchFamily="2" charset="-122"/>
            </a:endParaRPr>
          </a:p>
          <a:p>
            <a:pPr>
              <a:lnSpc>
                <a:spcPct val="120000"/>
              </a:lnSpc>
            </a:pPr>
            <a:r>
              <a:rPr kumimoji="1" lang="zh-CN" altLang="en-US" sz="2400" dirty="0">
                <a:solidFill>
                  <a:srgbClr val="FFFFFF"/>
                </a:solidFill>
                <a:latin typeface="华文新魏" pitchFamily="2" charset="-122"/>
                <a:ea typeface="华文新魏" pitchFamily="2" charset="-122"/>
              </a:rPr>
              <a:t>                  </a:t>
            </a:r>
          </a:p>
        </p:txBody>
      </p:sp>
      <p:sp>
        <p:nvSpPr>
          <p:cNvPr id="4" name="Rectangle 4"/>
          <p:cNvSpPr>
            <a:spLocks noChangeArrowheads="1"/>
          </p:cNvSpPr>
          <p:nvPr/>
        </p:nvSpPr>
        <p:spPr bwMode="auto">
          <a:xfrm>
            <a:off x="279590" y="2706127"/>
            <a:ext cx="8686800" cy="1524000"/>
          </a:xfrm>
          <a:prstGeom prst="rect">
            <a:avLst/>
          </a:prstGeom>
          <a:solidFill>
            <a:schemeClr val="bg1"/>
          </a:solidFill>
          <a:ln w="9525">
            <a:solidFill>
              <a:schemeClr val="tx1"/>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latin typeface="黑体" panose="02010609060101010101" pitchFamily="49" charset="-122"/>
                <a:ea typeface="黑体" panose="02010609060101010101" pitchFamily="49" charset="-122"/>
              </a:rPr>
              <a:t>不完全连锁（</a:t>
            </a:r>
            <a:r>
              <a:rPr kumimoji="1" lang="en-US" altLang="zh-CN" sz="2400" b="1" dirty="0">
                <a:latin typeface="黑体" panose="02010609060101010101" pitchFamily="49" charset="-122"/>
                <a:ea typeface="黑体" panose="02010609060101010101" pitchFamily="49" charset="-122"/>
              </a:rPr>
              <a:t>incomplete </a:t>
            </a:r>
            <a:r>
              <a:rPr kumimoji="1" lang="en-US" altLang="zh-CN" sz="2400" b="1" dirty="0" smtClean="0">
                <a:latin typeface="黑体" panose="02010609060101010101" pitchFamily="49" charset="-122"/>
                <a:ea typeface="黑体" panose="02010609060101010101" pitchFamily="49" charset="-122"/>
              </a:rPr>
              <a:t>linkage</a:t>
            </a:r>
            <a:r>
              <a:rPr kumimoji="1" lang="zh-CN" altLang="en-US" sz="2400" b="1" dirty="0">
                <a:latin typeface="黑体" panose="02010609060101010101" pitchFamily="49" charset="-122"/>
                <a:ea typeface="黑体" panose="02010609060101010101" pitchFamily="49" charset="-122"/>
              </a:rPr>
              <a:t>）：是指某种个体的连锁</a:t>
            </a:r>
          </a:p>
          <a:p>
            <a:r>
              <a:rPr kumimoji="1" lang="zh-CN" altLang="en-US" sz="2400" b="1" dirty="0">
                <a:latin typeface="黑体" panose="02010609060101010101" pitchFamily="49" charset="-122"/>
                <a:ea typeface="黑体" panose="02010609060101010101" pitchFamily="49" charset="-122"/>
              </a:rPr>
              <a:t>基因，在配子形成过程中</a:t>
            </a:r>
            <a:r>
              <a:rPr kumimoji="1" lang="zh-CN" altLang="en-US" sz="2400" b="1" dirty="0" smtClean="0">
                <a:latin typeface="黑体" panose="02010609060101010101" pitchFamily="49" charset="-122"/>
                <a:ea typeface="黑体" panose="02010609060101010101" pitchFamily="49" charset="-122"/>
              </a:rPr>
              <a:t>同源染色体间</a:t>
            </a:r>
            <a:r>
              <a:rPr kumimoji="1" lang="zh-CN" altLang="en-US" sz="2400" b="1" dirty="0">
                <a:latin typeface="黑体" panose="02010609060101010101" pitchFamily="49" charset="-122"/>
                <a:ea typeface="黑体" panose="02010609060101010101" pitchFamily="49" charset="-122"/>
              </a:rPr>
              <a:t>发生</a:t>
            </a:r>
            <a:r>
              <a:rPr kumimoji="1" lang="zh-CN" altLang="en-US" sz="2400" b="1" dirty="0" smtClean="0">
                <a:latin typeface="黑体" panose="02010609060101010101" pitchFamily="49" charset="-122"/>
                <a:ea typeface="黑体" panose="02010609060101010101" pitchFamily="49" charset="-122"/>
              </a:rPr>
              <a:t>了互换</a:t>
            </a:r>
            <a:r>
              <a:rPr kumimoji="1" lang="zh-CN" altLang="en-US" sz="2400" b="1" dirty="0">
                <a:latin typeface="黑体" panose="02010609060101010101" pitchFamily="49" charset="-122"/>
                <a:ea typeface="黑体" panose="02010609060101010101" pitchFamily="49" charset="-122"/>
              </a:rPr>
              <a:t>的连锁遗传。</a:t>
            </a:r>
          </a:p>
        </p:txBody>
      </p:sp>
      <p:sp>
        <p:nvSpPr>
          <p:cNvPr id="6" name="Rectangle 5"/>
          <p:cNvSpPr>
            <a:spLocks noChangeArrowheads="1"/>
          </p:cNvSpPr>
          <p:nvPr/>
        </p:nvSpPr>
        <p:spPr bwMode="auto">
          <a:xfrm>
            <a:off x="381000" y="4768850"/>
            <a:ext cx="861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solidFill>
                  <a:srgbClr val="FF0000"/>
                </a:solidFill>
                <a:latin typeface="黑体" panose="02010609060101010101" pitchFamily="49" charset="-122"/>
                <a:ea typeface="黑体" panose="02010609060101010101" pitchFamily="49" charset="-122"/>
              </a:rPr>
              <a:t>请记住：果蝇中的雄蝇为完全连锁，染色体间没有交换。</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609600" y="990600"/>
            <a:ext cx="7772400" cy="1470025"/>
          </a:xfrm>
          <a:noFill/>
        </p:spPr>
        <p:txBody>
          <a:bodyPr/>
          <a:lstStyle/>
          <a:p>
            <a:r>
              <a:rPr lang="en-US" altLang="zh-CN" sz="4000" dirty="0" smtClean="0">
                <a:solidFill>
                  <a:srgbClr val="FFFF00"/>
                </a:solidFill>
                <a:latin typeface="黑体" panose="02010609060101010101" pitchFamily="49" charset="-122"/>
                <a:ea typeface="黑体" panose="02010609060101010101" pitchFamily="49" charset="-122"/>
              </a:rPr>
              <a:t>4.5</a:t>
            </a:r>
            <a:r>
              <a:rPr lang="zh-CN" altLang="en-US" sz="4000" dirty="0" smtClean="0">
                <a:solidFill>
                  <a:srgbClr val="FFFF00"/>
                </a:solidFill>
                <a:latin typeface="黑体" panose="02010609060101010101" pitchFamily="49" charset="-122"/>
                <a:ea typeface="黑体" panose="02010609060101010101" pitchFamily="49" charset="-122"/>
              </a:rPr>
              <a:t>　遗传学第三定律</a:t>
            </a:r>
          </a:p>
        </p:txBody>
      </p:sp>
      <p:sp>
        <p:nvSpPr>
          <p:cNvPr id="52227" name="Rectangle 3"/>
          <p:cNvSpPr>
            <a:spLocks noGrp="1" noChangeArrowheads="1"/>
          </p:cNvSpPr>
          <p:nvPr>
            <p:ph type="subTitle" idx="1"/>
          </p:nvPr>
        </p:nvSpPr>
        <p:spPr>
          <a:xfrm>
            <a:off x="1981200" y="2667000"/>
            <a:ext cx="6400800" cy="1752600"/>
          </a:xfrm>
        </p:spPr>
        <p:txBody>
          <a:bodyPr/>
          <a:lstStyle/>
          <a:p>
            <a:pPr algn="l"/>
            <a:r>
              <a:rPr lang="en-US" altLang="zh-CN" dirty="0" smtClean="0">
                <a:latin typeface="黑体" panose="02010609060101010101" pitchFamily="49" charset="-122"/>
                <a:ea typeface="黑体" panose="02010609060101010101" pitchFamily="49" charset="-122"/>
              </a:rPr>
              <a:t>4.5.1</a:t>
            </a:r>
            <a:r>
              <a:rPr lang="zh-CN" altLang="en-US" dirty="0" smtClean="0">
                <a:latin typeface="黑体" panose="02010609060101010101" pitchFamily="49" charset="-122"/>
                <a:ea typeface="黑体" panose="02010609060101010101" pitchFamily="49" charset="-122"/>
              </a:rPr>
              <a:t>　交换的细胞学证据</a:t>
            </a:r>
            <a:endParaRPr lang="en-US" altLang="zh-CN" dirty="0" smtClean="0">
              <a:latin typeface="黑体" panose="02010609060101010101" pitchFamily="49" charset="-122"/>
              <a:ea typeface="黑体" panose="02010609060101010101" pitchFamily="49" charset="-122"/>
            </a:endParaRPr>
          </a:p>
          <a:p>
            <a:pPr algn="l"/>
            <a:endParaRPr lang="zh-CN" altLang="en-US" dirty="0" smtClean="0">
              <a:latin typeface="黑体" panose="02010609060101010101" pitchFamily="49" charset="-122"/>
              <a:ea typeface="黑体" panose="02010609060101010101" pitchFamily="49" charset="-122"/>
            </a:endParaRPr>
          </a:p>
          <a:p>
            <a:pPr algn="l"/>
            <a:r>
              <a:rPr lang="en-US" altLang="zh-CN" dirty="0" smtClean="0">
                <a:latin typeface="黑体" panose="02010609060101010101" pitchFamily="49" charset="-122"/>
                <a:ea typeface="黑体" panose="02010609060101010101" pitchFamily="49" charset="-122"/>
              </a:rPr>
              <a:t>4.5.2</a:t>
            </a:r>
            <a:r>
              <a:rPr lang="zh-CN" altLang="en-US" dirty="0" smtClean="0">
                <a:latin typeface="黑体" panose="02010609060101010101" pitchFamily="49" charset="-122"/>
                <a:ea typeface="黑体" panose="02010609060101010101" pitchFamily="49" charset="-122"/>
              </a:rPr>
              <a:t>　遗传学第三定律</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57200"/>
            <a:ext cx="8229600" cy="914400"/>
          </a:xfrm>
          <a:noFill/>
        </p:spPr>
        <p:txBody>
          <a:bodyPr/>
          <a:lstStyle/>
          <a:p>
            <a:r>
              <a:rPr lang="en-US" altLang="zh-CN" sz="3600" dirty="0" smtClean="0">
                <a:solidFill>
                  <a:srgbClr val="FFFF00"/>
                </a:solidFill>
                <a:latin typeface="黑体" panose="02010609060101010101" pitchFamily="49" charset="-122"/>
                <a:ea typeface="黑体" panose="02010609060101010101" pitchFamily="49" charset="-122"/>
              </a:rPr>
              <a:t>4.5.1</a:t>
            </a:r>
            <a:r>
              <a:rPr lang="zh-CN" altLang="en-US" sz="3600" dirty="0" smtClean="0">
                <a:solidFill>
                  <a:srgbClr val="FFFF00"/>
                </a:solidFill>
                <a:latin typeface="黑体" panose="02010609060101010101" pitchFamily="49" charset="-122"/>
                <a:ea typeface="黑体" panose="02010609060101010101" pitchFamily="49" charset="-122"/>
              </a:rPr>
              <a:t>　交换的细胞学证据</a:t>
            </a:r>
          </a:p>
        </p:txBody>
      </p:sp>
      <p:pic>
        <p:nvPicPr>
          <p:cNvPr id="3" name="内容占位符 2"/>
          <p:cNvPicPr>
            <a:picLocks noGrp="1" noChangeAspect="1"/>
          </p:cNvPicPr>
          <p:nvPr>
            <p:ph idx="1"/>
          </p:nvPr>
        </p:nvPicPr>
        <p:blipFill>
          <a:blip r:embed="rId2" cstate="print"/>
          <a:stretch>
            <a:fillRect/>
          </a:stretch>
        </p:blipFill>
        <p:spPr>
          <a:xfrm>
            <a:off x="457200" y="1600200"/>
            <a:ext cx="8475504" cy="3810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524000" y="152400"/>
            <a:ext cx="5562600" cy="762000"/>
          </a:xfrm>
          <a:noFill/>
        </p:spPr>
        <p:txBody>
          <a:bodyPr/>
          <a:lstStyle/>
          <a:p>
            <a:r>
              <a:rPr lang="en-US" altLang="zh-CN" sz="3600" dirty="0" smtClean="0">
                <a:solidFill>
                  <a:srgbClr val="FFFF00"/>
                </a:solidFill>
                <a:latin typeface="华文新魏" pitchFamily="2" charset="-122"/>
                <a:ea typeface="华文新魏" pitchFamily="2" charset="-122"/>
              </a:rPr>
              <a:t>   </a:t>
            </a:r>
            <a:r>
              <a:rPr lang="zh-CN" altLang="en-US" sz="3600" dirty="0" smtClean="0">
                <a:solidFill>
                  <a:srgbClr val="FFFF00"/>
                </a:solidFill>
                <a:latin typeface="黑体" panose="02010609060101010101" pitchFamily="49" charset="-122"/>
                <a:ea typeface="黑体" panose="02010609060101010101" pitchFamily="49" charset="-122"/>
              </a:rPr>
              <a:t>玉米实验</a:t>
            </a:r>
            <a:r>
              <a:rPr lang="zh-CN" altLang="en-US" dirty="0" smtClean="0">
                <a:latin typeface="黑体" panose="02010609060101010101" pitchFamily="49" charset="-122"/>
                <a:ea typeface="黑体" panose="02010609060101010101" pitchFamily="49" charset="-122"/>
              </a:rPr>
              <a:t> </a:t>
            </a:r>
          </a:p>
        </p:txBody>
      </p:sp>
      <p:sp>
        <p:nvSpPr>
          <p:cNvPr id="2" name="文本框 1"/>
          <p:cNvSpPr txBox="1"/>
          <p:nvPr/>
        </p:nvSpPr>
        <p:spPr>
          <a:xfrm>
            <a:off x="258417" y="871096"/>
            <a:ext cx="8382000" cy="855234"/>
          </a:xfrm>
          <a:prstGeom prst="rect">
            <a:avLst/>
          </a:prstGeom>
          <a:noFill/>
        </p:spPr>
        <p:txBody>
          <a:bodyPr wrap="square" rtlCol="0">
            <a:spAutoFit/>
          </a:bodyPr>
          <a:lstStyle/>
          <a:p>
            <a:pPr>
              <a:lnSpc>
                <a:spcPct val="110000"/>
              </a:lnSpc>
              <a:buFontTx/>
              <a:buNone/>
            </a:pPr>
            <a:r>
              <a:rPr lang="en-US" altLang="zh-CN" sz="2400" dirty="0">
                <a:solidFill>
                  <a:srgbClr val="FFFFFF"/>
                </a:solidFill>
                <a:latin typeface="黑体" panose="02010609060101010101" pitchFamily="49" charset="-122"/>
                <a:ea typeface="黑体" panose="02010609060101010101" pitchFamily="49" charset="-122"/>
              </a:rPr>
              <a:t>1931</a:t>
            </a:r>
            <a:r>
              <a:rPr lang="zh-CN" altLang="en-US" sz="2400" dirty="0">
                <a:solidFill>
                  <a:srgbClr val="FFFFFF"/>
                </a:solidFill>
                <a:latin typeface="黑体" panose="02010609060101010101" pitchFamily="49" charset="-122"/>
                <a:ea typeface="黑体" panose="02010609060101010101" pitchFamily="49" charset="-122"/>
              </a:rPr>
              <a:t>年</a:t>
            </a:r>
            <a:r>
              <a:rPr lang="en-US" altLang="zh-CN" sz="2400" dirty="0" err="1">
                <a:solidFill>
                  <a:srgbClr val="FFFFFF"/>
                </a:solidFill>
                <a:latin typeface="黑体" panose="02010609060101010101" pitchFamily="49" charset="-122"/>
                <a:ea typeface="黑体" panose="02010609060101010101" pitchFamily="49" charset="-122"/>
              </a:rPr>
              <a:t>B.Creighton</a:t>
            </a:r>
            <a:r>
              <a:rPr lang="zh-CN" altLang="en-US" sz="2400" dirty="0">
                <a:solidFill>
                  <a:srgbClr val="FFFFFF"/>
                </a:solidFill>
                <a:latin typeface="黑体" panose="02010609060101010101" pitchFamily="49" charset="-122"/>
                <a:ea typeface="黑体" panose="02010609060101010101" pitchFamily="49" charset="-122"/>
              </a:rPr>
              <a:t>和</a:t>
            </a:r>
            <a:r>
              <a:rPr lang="en-US" altLang="zh-CN" sz="2400" dirty="0">
                <a:solidFill>
                  <a:srgbClr val="FFFFFF"/>
                </a:solidFill>
                <a:latin typeface="黑体" panose="02010609060101010101" pitchFamily="49" charset="-122"/>
                <a:ea typeface="黑体" panose="02010609060101010101" pitchFamily="49" charset="-122"/>
              </a:rPr>
              <a:t>B. McClintock </a:t>
            </a:r>
            <a:r>
              <a:rPr lang="zh-CN" altLang="en-US" sz="2400" dirty="0">
                <a:solidFill>
                  <a:srgbClr val="FFFFFF"/>
                </a:solidFill>
                <a:latin typeface="黑体" panose="02010609060101010101" pitchFamily="49" charset="-122"/>
                <a:ea typeface="黑体" panose="02010609060101010101" pitchFamily="49" charset="-122"/>
              </a:rPr>
              <a:t>用玉米品系间的杂交实验，证实了交换的发生</a:t>
            </a:r>
            <a:r>
              <a:rPr lang="zh-CN" altLang="en-US" sz="2400" dirty="0" smtClean="0">
                <a:solidFill>
                  <a:srgbClr val="FFFFFF"/>
                </a:solidFill>
                <a:latin typeface="黑体" panose="02010609060101010101" pitchFamily="49" charset="-122"/>
                <a:ea typeface="黑体" panose="02010609060101010101" pitchFamily="49" charset="-122"/>
              </a:rPr>
              <a:t>。</a:t>
            </a:r>
            <a:endParaRPr lang="zh-CN" altLang="en-US" sz="2400" dirty="0">
              <a:solidFill>
                <a:srgbClr val="FFFFFF"/>
              </a:solidFill>
              <a:latin typeface="黑体" panose="02010609060101010101" pitchFamily="49" charset="-122"/>
              <a:ea typeface="黑体" panose="02010609060101010101" pitchFamily="49" charset="-122"/>
            </a:endParaRPr>
          </a:p>
        </p:txBody>
      </p:sp>
      <p:pic>
        <p:nvPicPr>
          <p:cNvPr id="10" name="图片 3" descr="mcclintock_knobs_MID_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752600"/>
            <a:ext cx="3505200" cy="49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4449417" y="1524000"/>
            <a:ext cx="3886200" cy="1717393"/>
          </a:xfrm>
          <a:prstGeom prst="rect">
            <a:avLst/>
          </a:prstGeom>
          <a:noFill/>
        </p:spPr>
        <p:txBody>
          <a:bodyPr wrap="square" rtlCol="0">
            <a:spAutoFit/>
          </a:bodyPr>
          <a:lstStyle/>
          <a:p>
            <a:pPr>
              <a:lnSpc>
                <a:spcPct val="110000"/>
              </a:lnSpc>
              <a:buFontTx/>
              <a:buNone/>
            </a:pPr>
            <a:r>
              <a:rPr lang="en-US" altLang="zh-CN" sz="2400" dirty="0" smtClean="0">
                <a:solidFill>
                  <a:srgbClr val="FFFFFF"/>
                </a:solidFill>
                <a:latin typeface="黑体" panose="02010609060101010101" pitchFamily="49" charset="-122"/>
                <a:ea typeface="黑体" panose="02010609060101010101" pitchFamily="49" charset="-122"/>
              </a:rPr>
              <a:t>C</a:t>
            </a:r>
            <a:r>
              <a:rPr lang="zh-CN" altLang="en-US" sz="2400" dirty="0" smtClean="0">
                <a:solidFill>
                  <a:srgbClr val="FFFFFF"/>
                </a:solidFill>
                <a:latin typeface="黑体" panose="02010609060101010101" pitchFamily="49" charset="-122"/>
                <a:ea typeface="黑体" panose="02010609060101010101" pitchFamily="49" charset="-122"/>
              </a:rPr>
              <a:t>决定</a:t>
            </a:r>
            <a:r>
              <a:rPr lang="zh-CN" altLang="en-US" sz="2400" dirty="0" smtClean="0">
                <a:latin typeface="黑体" panose="02010609060101010101" pitchFamily="49" charset="-122"/>
                <a:ea typeface="黑体" panose="02010609060101010101" pitchFamily="49" charset="-122"/>
              </a:rPr>
              <a:t>种子颜色：</a:t>
            </a:r>
            <a:endParaRPr lang="en-US" altLang="zh-CN" sz="2400" dirty="0" smtClean="0">
              <a:latin typeface="黑体" panose="02010609060101010101" pitchFamily="49" charset="-122"/>
              <a:ea typeface="黑体" panose="02010609060101010101" pitchFamily="49" charset="-122"/>
            </a:endParaRPr>
          </a:p>
          <a:p>
            <a:pPr>
              <a:lnSpc>
                <a:spcPct val="110000"/>
              </a:lnSpc>
              <a:buFontTx/>
              <a:buNone/>
            </a:pPr>
            <a:r>
              <a:rPr lang="en-US" altLang="zh-CN" sz="2400" dirty="0" smtClean="0">
                <a:latin typeface="黑体" panose="02010609060101010101" pitchFamily="49" charset="-122"/>
                <a:ea typeface="黑体" panose="02010609060101010101" pitchFamily="49" charset="-122"/>
              </a:rPr>
              <a:t>C </a:t>
            </a:r>
            <a:r>
              <a:rPr lang="zh-CN" altLang="en-US" sz="2400" dirty="0" smtClean="0">
                <a:latin typeface="黑体" panose="02010609060101010101" pitchFamily="49" charset="-122"/>
                <a:ea typeface="黑体" panose="02010609060101010101" pitchFamily="49" charset="-122"/>
              </a:rPr>
              <a:t>（有色）  </a:t>
            </a:r>
            <a:r>
              <a:rPr lang="en-US" altLang="zh-CN" sz="2400" dirty="0" smtClean="0">
                <a:latin typeface="黑体" panose="02010609060101010101" pitchFamily="49" charset="-122"/>
                <a:ea typeface="黑体" panose="02010609060101010101" pitchFamily="49" charset="-122"/>
              </a:rPr>
              <a:t>c</a:t>
            </a:r>
            <a:r>
              <a:rPr lang="zh-CN" altLang="en-US" sz="2400" dirty="0" smtClean="0">
                <a:latin typeface="黑体" panose="02010609060101010101" pitchFamily="49" charset="-122"/>
                <a:ea typeface="黑体" panose="02010609060101010101" pitchFamily="49" charset="-122"/>
              </a:rPr>
              <a:t>（无色） </a:t>
            </a:r>
            <a:endParaRPr lang="en-US" altLang="zh-CN" sz="2400" dirty="0" smtClean="0">
              <a:latin typeface="黑体" panose="02010609060101010101" pitchFamily="49" charset="-122"/>
              <a:ea typeface="黑体" panose="02010609060101010101" pitchFamily="49" charset="-122"/>
            </a:endParaRPr>
          </a:p>
          <a:p>
            <a:pPr>
              <a:lnSpc>
                <a:spcPct val="110000"/>
              </a:lnSpc>
              <a:buFontTx/>
              <a:buNone/>
            </a:pPr>
            <a:r>
              <a:rPr lang="en-US" altLang="zh-CN" sz="2400" dirty="0" err="1" smtClean="0">
                <a:latin typeface="黑体" panose="02010609060101010101" pitchFamily="49" charset="-122"/>
                <a:ea typeface="黑体" panose="02010609060101010101" pitchFamily="49" charset="-122"/>
              </a:rPr>
              <a:t>Wx</a:t>
            </a:r>
            <a:r>
              <a:rPr lang="zh-CN" altLang="en-US" sz="2400" dirty="0" smtClean="0">
                <a:latin typeface="黑体" panose="02010609060101010101" pitchFamily="49" charset="-122"/>
                <a:ea typeface="黑体" panose="02010609060101010101" pitchFamily="49" charset="-122"/>
              </a:rPr>
              <a:t>决定玉米的淀粉合成：</a:t>
            </a:r>
            <a:endParaRPr lang="en-US" altLang="zh-CN" sz="2400" dirty="0" smtClean="0">
              <a:latin typeface="黑体" panose="02010609060101010101" pitchFamily="49" charset="-122"/>
              <a:ea typeface="黑体" panose="02010609060101010101" pitchFamily="49" charset="-122"/>
            </a:endParaRPr>
          </a:p>
          <a:p>
            <a:pPr>
              <a:lnSpc>
                <a:spcPct val="110000"/>
              </a:lnSpc>
              <a:buFontTx/>
              <a:buNone/>
            </a:pPr>
            <a:r>
              <a:rPr lang="en-US" altLang="zh-CN" sz="2400" dirty="0" err="1" smtClean="0">
                <a:latin typeface="黑体" panose="02010609060101010101" pitchFamily="49" charset="-122"/>
                <a:ea typeface="黑体" panose="02010609060101010101" pitchFamily="49" charset="-122"/>
              </a:rPr>
              <a:t>Wx</a:t>
            </a:r>
            <a:r>
              <a:rPr lang="zh-CN" altLang="en-US" sz="2400" dirty="0" smtClean="0">
                <a:latin typeface="黑体" panose="02010609060101010101" pitchFamily="49" charset="-122"/>
                <a:ea typeface="黑体" panose="02010609060101010101" pitchFamily="49" charset="-122"/>
              </a:rPr>
              <a:t>（非糥）  </a:t>
            </a:r>
            <a:r>
              <a:rPr lang="en-US" altLang="zh-CN" sz="2400" dirty="0" err="1" smtClean="0">
                <a:latin typeface="黑体" panose="02010609060101010101" pitchFamily="49" charset="-122"/>
                <a:ea typeface="黑体" panose="02010609060101010101" pitchFamily="49" charset="-122"/>
              </a:rPr>
              <a:t>wx</a:t>
            </a:r>
            <a:r>
              <a:rPr lang="zh-CN" altLang="en-US" sz="2400" dirty="0" smtClean="0">
                <a:latin typeface="黑体" panose="02010609060101010101" pitchFamily="49" charset="-122"/>
                <a:ea typeface="黑体" panose="02010609060101010101" pitchFamily="49" charset="-122"/>
              </a:rPr>
              <a:t> （糯性）</a:t>
            </a:r>
            <a:endParaRPr lang="zh-CN" altLang="en-US" sz="2400" dirty="0">
              <a:solidFill>
                <a:srgbClr val="FFFFFF"/>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200" y="3208523"/>
            <a:ext cx="4610100" cy="3505886"/>
          </a:xfrm>
          <a:prstGeom prst="rect">
            <a:avLst/>
          </a:prstGeom>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28600"/>
            <a:ext cx="8229600" cy="938770"/>
          </a:xfrm>
          <a:noFill/>
        </p:spPr>
        <p:txBody>
          <a:bodyPr/>
          <a:lstStyle/>
          <a:p>
            <a:r>
              <a:rPr lang="en-US" altLang="zh-CN" sz="3600" dirty="0" smtClean="0">
                <a:solidFill>
                  <a:srgbClr val="FFFF00"/>
                </a:solidFill>
                <a:latin typeface="黑体" panose="02010609060101010101" pitchFamily="49" charset="-122"/>
                <a:ea typeface="黑体" panose="02010609060101010101" pitchFamily="49" charset="-122"/>
              </a:rPr>
              <a:t>4.5.2</a:t>
            </a:r>
            <a:r>
              <a:rPr lang="zh-CN" altLang="en-US" sz="3600" dirty="0" smtClean="0">
                <a:solidFill>
                  <a:srgbClr val="FFFF00"/>
                </a:solidFill>
                <a:latin typeface="黑体" panose="02010609060101010101" pitchFamily="49" charset="-122"/>
                <a:ea typeface="黑体" panose="02010609060101010101" pitchFamily="49" charset="-122"/>
              </a:rPr>
              <a:t>　遗传学第三定律</a:t>
            </a:r>
          </a:p>
        </p:txBody>
      </p:sp>
      <p:sp>
        <p:nvSpPr>
          <p:cNvPr id="59395" name="Rectangle 3"/>
          <p:cNvSpPr>
            <a:spLocks noGrp="1" noChangeArrowheads="1"/>
          </p:cNvSpPr>
          <p:nvPr>
            <p:ph type="body" idx="1"/>
          </p:nvPr>
        </p:nvSpPr>
        <p:spPr>
          <a:xfrm>
            <a:off x="304800" y="1066800"/>
            <a:ext cx="8839200" cy="1295400"/>
          </a:xfrm>
        </p:spPr>
        <p:txBody>
          <a:bodyPr/>
          <a:lstStyle/>
          <a:p>
            <a:pPr>
              <a:buClr>
                <a:schemeClr val="hlink"/>
              </a:buClr>
              <a:buSzPct val="110000"/>
              <a:buFontTx/>
              <a:buNone/>
              <a:defRPr/>
            </a:pPr>
            <a:r>
              <a:rPr lang="zh-CN" altLang="en-US" sz="2400" b="1" dirty="0" smtClean="0">
                <a:latin typeface="+mn-ea"/>
              </a:rPr>
              <a:t>遗传学第三定律</a:t>
            </a:r>
            <a:r>
              <a:rPr lang="en-US" altLang="zh-CN" sz="2400" b="1" dirty="0" smtClean="0">
                <a:latin typeface="+mn-ea"/>
              </a:rPr>
              <a:t>——</a:t>
            </a:r>
            <a:r>
              <a:rPr lang="zh-CN" altLang="en-US" sz="2400" b="1" dirty="0" smtClean="0">
                <a:latin typeface="+mn-ea"/>
              </a:rPr>
              <a:t>基因的连锁和交换定律（</a:t>
            </a:r>
            <a:r>
              <a:rPr lang="en-US" altLang="zh-CN" sz="2400" b="1" dirty="0" smtClean="0">
                <a:latin typeface="+mn-ea"/>
              </a:rPr>
              <a:t>law of linkage and crossing-over </a:t>
            </a:r>
            <a:r>
              <a:rPr lang="zh-CN" altLang="en-US" sz="2400" b="1" dirty="0" smtClean="0">
                <a:latin typeface="+mn-ea"/>
              </a:rPr>
              <a:t>）</a:t>
            </a:r>
            <a:r>
              <a:rPr kumimoji="1" lang="zh-CN" altLang="en-US" sz="2400" b="1" dirty="0" smtClean="0">
                <a:solidFill>
                  <a:srgbClr val="FFFF00"/>
                </a:solidFill>
                <a:latin typeface="+mn-ea"/>
              </a:rPr>
              <a:t>基因在染色体上成直线排列，并在遗传上表现连锁与交换的现象。</a:t>
            </a:r>
          </a:p>
          <a:p>
            <a:pPr marL="0" indent="0">
              <a:lnSpc>
                <a:spcPct val="140000"/>
              </a:lnSpc>
              <a:buFontTx/>
              <a:buNone/>
              <a:defRPr/>
            </a:pPr>
            <a:r>
              <a:rPr lang="en-US" altLang="zh-CN" sz="2000" dirty="0" smtClean="0">
                <a:latin typeface="Comic Sans MS" panose="030F0702030302020204" pitchFamily="66" charset="0"/>
                <a:ea typeface="黑体" panose="02010609060101010101" pitchFamily="49" charset="-122"/>
              </a:rPr>
              <a:t> </a:t>
            </a:r>
            <a:endParaRPr lang="zh-CN" altLang="en-US" sz="2000" dirty="0" smtClean="0">
              <a:latin typeface="Comic Sans MS" panose="030F0702030302020204" pitchFamily="66" charset="0"/>
              <a:ea typeface="黑体" panose="02010609060101010101" pitchFamily="49" charset="-122"/>
            </a:endParaRPr>
          </a:p>
        </p:txBody>
      </p:sp>
      <p:cxnSp>
        <p:nvCxnSpPr>
          <p:cNvPr id="24" name="直接箭头连接符 23"/>
          <p:cNvCxnSpPr/>
          <p:nvPr/>
        </p:nvCxnSpPr>
        <p:spPr bwMode="auto">
          <a:xfrm>
            <a:off x="3657600" y="3962400"/>
            <a:ext cx="2514600" cy="0"/>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grpSp>
        <p:nvGrpSpPr>
          <p:cNvPr id="29" name="组合 28"/>
          <p:cNvGrpSpPr/>
          <p:nvPr/>
        </p:nvGrpSpPr>
        <p:grpSpPr>
          <a:xfrm>
            <a:off x="533400" y="2438400"/>
            <a:ext cx="2971800" cy="3276600"/>
            <a:chOff x="533400" y="2438400"/>
            <a:chExt cx="2971800" cy="3276600"/>
          </a:xfrm>
        </p:grpSpPr>
        <p:cxnSp>
          <p:nvCxnSpPr>
            <p:cNvPr id="6" name="直接连接符 5"/>
            <p:cNvCxnSpPr/>
            <p:nvPr/>
          </p:nvCxnSpPr>
          <p:spPr bwMode="auto">
            <a:xfrm>
              <a:off x="1447800" y="2743200"/>
              <a:ext cx="0" cy="2667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1752600" y="2743200"/>
              <a:ext cx="0" cy="2667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8" name="椭圆 7"/>
            <p:cNvSpPr/>
            <p:nvPr/>
          </p:nvSpPr>
          <p:spPr bwMode="auto">
            <a:xfrm>
              <a:off x="1447800" y="3505200"/>
              <a:ext cx="304800" cy="1524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
          <p:nvSpPr>
            <p:cNvPr id="9" name="TextBox 8"/>
            <p:cNvSpPr txBox="1"/>
            <p:nvPr/>
          </p:nvSpPr>
          <p:spPr>
            <a:xfrm>
              <a:off x="1752600" y="39624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10" name="TextBox 9"/>
            <p:cNvSpPr txBox="1"/>
            <p:nvPr/>
          </p:nvSpPr>
          <p:spPr>
            <a:xfrm>
              <a:off x="1143000" y="4724400"/>
              <a:ext cx="356188" cy="400110"/>
            </a:xfrm>
            <a:prstGeom prst="rect">
              <a:avLst/>
            </a:prstGeom>
            <a:noFill/>
          </p:spPr>
          <p:txBody>
            <a:bodyPr wrap="none" rtlCol="0">
              <a:spAutoFit/>
            </a:bodyPr>
            <a:lstStyle/>
            <a:p>
              <a:r>
                <a:rPr lang="en-US" altLang="zh-CN" dirty="0" smtClean="0">
                  <a:solidFill>
                    <a:srgbClr val="FF0000"/>
                  </a:solidFill>
                </a:rPr>
                <a:t>B</a:t>
              </a:r>
            </a:p>
          </p:txBody>
        </p:sp>
        <p:sp>
          <p:nvSpPr>
            <p:cNvPr id="11" name="TextBox 10"/>
            <p:cNvSpPr txBox="1"/>
            <p:nvPr/>
          </p:nvSpPr>
          <p:spPr>
            <a:xfrm>
              <a:off x="1143000" y="39624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12" name="TextBox 11"/>
            <p:cNvSpPr txBox="1"/>
            <p:nvPr/>
          </p:nvSpPr>
          <p:spPr>
            <a:xfrm>
              <a:off x="1752600" y="4724400"/>
              <a:ext cx="356188" cy="400110"/>
            </a:xfrm>
            <a:prstGeom prst="rect">
              <a:avLst/>
            </a:prstGeom>
            <a:noFill/>
          </p:spPr>
          <p:txBody>
            <a:bodyPr wrap="none" rtlCol="0">
              <a:spAutoFit/>
            </a:bodyPr>
            <a:lstStyle/>
            <a:p>
              <a:r>
                <a:rPr lang="en-US" altLang="zh-CN" dirty="0" smtClean="0">
                  <a:solidFill>
                    <a:srgbClr val="FF0000"/>
                  </a:solidFill>
                </a:rPr>
                <a:t>B</a:t>
              </a:r>
            </a:p>
          </p:txBody>
        </p:sp>
        <p:grpSp>
          <p:nvGrpSpPr>
            <p:cNvPr id="22" name="组合 21"/>
            <p:cNvGrpSpPr/>
            <p:nvPr/>
          </p:nvGrpSpPr>
          <p:grpSpPr>
            <a:xfrm>
              <a:off x="2133600" y="2761596"/>
              <a:ext cx="936934" cy="2667000"/>
              <a:chOff x="2133600" y="2761596"/>
              <a:chExt cx="936934" cy="2667000"/>
            </a:xfrm>
          </p:grpSpPr>
          <p:cxnSp>
            <p:nvCxnSpPr>
              <p:cNvPr id="15" name="直接连接符 14"/>
              <p:cNvCxnSpPr/>
              <p:nvPr/>
            </p:nvCxnSpPr>
            <p:spPr bwMode="auto">
              <a:xfrm>
                <a:off x="2438400" y="2761596"/>
                <a:ext cx="0" cy="26670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16" name="直接连接符 15"/>
              <p:cNvCxnSpPr/>
              <p:nvPr/>
            </p:nvCxnSpPr>
            <p:spPr bwMode="auto">
              <a:xfrm>
                <a:off x="2743200" y="2761596"/>
                <a:ext cx="0" cy="26670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17" name="椭圆 16"/>
              <p:cNvSpPr/>
              <p:nvPr/>
            </p:nvSpPr>
            <p:spPr bwMode="auto">
              <a:xfrm>
                <a:off x="2438400" y="3523596"/>
                <a:ext cx="304800" cy="1524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
            <p:nvSpPr>
              <p:cNvPr id="18" name="TextBox 17"/>
              <p:cNvSpPr txBox="1"/>
              <p:nvPr/>
            </p:nvSpPr>
            <p:spPr>
              <a:xfrm>
                <a:off x="2743200" y="3980796"/>
                <a:ext cx="327334" cy="400110"/>
              </a:xfrm>
              <a:prstGeom prst="rect">
                <a:avLst/>
              </a:prstGeom>
              <a:noFill/>
            </p:spPr>
            <p:txBody>
              <a:bodyPr wrap="none" rtlCol="0">
                <a:spAutoFit/>
              </a:bodyPr>
              <a:lstStyle/>
              <a:p>
                <a:r>
                  <a:rPr lang="en-US" altLang="zh-CN" dirty="0" smtClean="0"/>
                  <a:t>a</a:t>
                </a:r>
                <a:endParaRPr lang="zh-CN" altLang="en-US" dirty="0"/>
              </a:p>
            </p:txBody>
          </p:sp>
          <p:sp>
            <p:nvSpPr>
              <p:cNvPr id="19" name="TextBox 18"/>
              <p:cNvSpPr txBox="1"/>
              <p:nvPr/>
            </p:nvSpPr>
            <p:spPr>
              <a:xfrm>
                <a:off x="2133600" y="4742796"/>
                <a:ext cx="327334" cy="400110"/>
              </a:xfrm>
              <a:prstGeom prst="rect">
                <a:avLst/>
              </a:prstGeom>
              <a:noFill/>
            </p:spPr>
            <p:txBody>
              <a:bodyPr wrap="none" rtlCol="0">
                <a:spAutoFit/>
              </a:bodyPr>
              <a:lstStyle/>
              <a:p>
                <a:r>
                  <a:rPr lang="en-US" altLang="zh-CN" dirty="0" smtClean="0"/>
                  <a:t>b</a:t>
                </a:r>
              </a:p>
            </p:txBody>
          </p:sp>
          <p:sp>
            <p:nvSpPr>
              <p:cNvPr id="20" name="TextBox 19"/>
              <p:cNvSpPr txBox="1"/>
              <p:nvPr/>
            </p:nvSpPr>
            <p:spPr>
              <a:xfrm>
                <a:off x="2133600" y="3980796"/>
                <a:ext cx="327334" cy="400110"/>
              </a:xfrm>
              <a:prstGeom prst="rect">
                <a:avLst/>
              </a:prstGeom>
              <a:noFill/>
            </p:spPr>
            <p:txBody>
              <a:bodyPr wrap="none" rtlCol="0">
                <a:spAutoFit/>
              </a:bodyPr>
              <a:lstStyle/>
              <a:p>
                <a:r>
                  <a:rPr lang="en-US" altLang="zh-CN" dirty="0" smtClean="0"/>
                  <a:t>a</a:t>
                </a:r>
                <a:endParaRPr lang="zh-CN" altLang="en-US" dirty="0"/>
              </a:p>
            </p:txBody>
          </p:sp>
          <p:sp>
            <p:nvSpPr>
              <p:cNvPr id="21" name="TextBox 20"/>
              <p:cNvSpPr txBox="1"/>
              <p:nvPr/>
            </p:nvSpPr>
            <p:spPr>
              <a:xfrm>
                <a:off x="2743200" y="4742796"/>
                <a:ext cx="327334" cy="400110"/>
              </a:xfrm>
              <a:prstGeom prst="rect">
                <a:avLst/>
              </a:prstGeom>
              <a:noFill/>
            </p:spPr>
            <p:txBody>
              <a:bodyPr wrap="none" rtlCol="0">
                <a:spAutoFit/>
              </a:bodyPr>
              <a:lstStyle/>
              <a:p>
                <a:r>
                  <a:rPr lang="en-US" altLang="zh-CN" dirty="0" smtClean="0"/>
                  <a:t>b</a:t>
                </a:r>
              </a:p>
            </p:txBody>
          </p:sp>
        </p:grpSp>
        <p:sp>
          <p:nvSpPr>
            <p:cNvPr id="25" name="椭圆 24"/>
            <p:cNvSpPr/>
            <p:nvPr/>
          </p:nvSpPr>
          <p:spPr bwMode="auto">
            <a:xfrm>
              <a:off x="533400" y="2438400"/>
              <a:ext cx="2971800" cy="3276600"/>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grpSp>
      <p:sp>
        <p:nvSpPr>
          <p:cNvPr id="26" name="TextBox 25"/>
          <p:cNvSpPr txBox="1"/>
          <p:nvPr/>
        </p:nvSpPr>
        <p:spPr>
          <a:xfrm>
            <a:off x="1219200" y="6019800"/>
            <a:ext cx="1832553" cy="584775"/>
          </a:xfrm>
          <a:prstGeom prst="rect">
            <a:avLst/>
          </a:prstGeom>
          <a:noFill/>
        </p:spPr>
        <p:txBody>
          <a:bodyPr wrap="none" rtlCol="0">
            <a:spAutoFit/>
          </a:bodyPr>
          <a:lstStyle/>
          <a:p>
            <a:r>
              <a:rPr lang="zh-CN" altLang="en-US" sz="3200" b="1" dirty="0" smtClean="0">
                <a:latin typeface="黑体" panose="02010609060101010101" pitchFamily="49" charset="-122"/>
                <a:ea typeface="黑体" panose="02010609060101010101" pitchFamily="49" charset="-122"/>
              </a:rPr>
              <a:t>生殖细胞</a:t>
            </a:r>
            <a:endParaRPr lang="zh-CN" altLang="en-US" sz="3200" b="1" dirty="0">
              <a:latin typeface="黑体" panose="02010609060101010101" pitchFamily="49" charset="-122"/>
              <a:ea typeface="黑体" panose="02010609060101010101" pitchFamily="49" charset="-122"/>
            </a:endParaRPr>
          </a:p>
        </p:txBody>
      </p:sp>
      <p:cxnSp>
        <p:nvCxnSpPr>
          <p:cNvPr id="31" name="直接连接符 30"/>
          <p:cNvCxnSpPr/>
          <p:nvPr/>
        </p:nvCxnSpPr>
        <p:spPr bwMode="auto">
          <a:xfrm>
            <a:off x="7086600" y="2133600"/>
            <a:ext cx="0" cy="1828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2" name="直接连接符 31"/>
          <p:cNvCxnSpPr/>
          <p:nvPr/>
        </p:nvCxnSpPr>
        <p:spPr bwMode="auto">
          <a:xfrm>
            <a:off x="8153400" y="2133600"/>
            <a:ext cx="0" cy="1828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直接连接符 32"/>
          <p:cNvCxnSpPr/>
          <p:nvPr/>
        </p:nvCxnSpPr>
        <p:spPr bwMode="auto">
          <a:xfrm>
            <a:off x="7086600" y="4495800"/>
            <a:ext cx="0" cy="18288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4" name="直接连接符 33"/>
          <p:cNvCxnSpPr/>
          <p:nvPr/>
        </p:nvCxnSpPr>
        <p:spPr bwMode="auto">
          <a:xfrm>
            <a:off x="8077200" y="4495800"/>
            <a:ext cx="0" cy="18288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35" name="TextBox 34"/>
          <p:cNvSpPr txBox="1"/>
          <p:nvPr/>
        </p:nvSpPr>
        <p:spPr>
          <a:xfrm>
            <a:off x="4343400" y="3276600"/>
            <a:ext cx="1005403" cy="584775"/>
          </a:xfrm>
          <a:prstGeom prst="rect">
            <a:avLst/>
          </a:prstGeom>
          <a:noFill/>
        </p:spPr>
        <p:txBody>
          <a:bodyPr wrap="none" rtlCol="0">
            <a:spAutoFit/>
          </a:bodyPr>
          <a:lstStyle/>
          <a:p>
            <a:r>
              <a:rPr lang="zh-CN" altLang="en-US" sz="3200" b="1" dirty="0" smtClean="0"/>
              <a:t>连锁</a:t>
            </a:r>
            <a:endParaRPr lang="zh-CN" altLang="en-US" sz="3200" b="1" dirty="0"/>
          </a:p>
        </p:txBody>
      </p:sp>
      <p:sp>
        <p:nvSpPr>
          <p:cNvPr id="36" name="TextBox 35"/>
          <p:cNvSpPr txBox="1"/>
          <p:nvPr/>
        </p:nvSpPr>
        <p:spPr>
          <a:xfrm>
            <a:off x="6705600" y="27432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37" name="TextBox 36"/>
          <p:cNvSpPr txBox="1"/>
          <p:nvPr/>
        </p:nvSpPr>
        <p:spPr>
          <a:xfrm>
            <a:off x="8153400" y="27432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38" name="TextBox 37"/>
          <p:cNvSpPr txBox="1"/>
          <p:nvPr/>
        </p:nvSpPr>
        <p:spPr>
          <a:xfrm>
            <a:off x="6705600" y="5176340"/>
            <a:ext cx="327334" cy="400110"/>
          </a:xfrm>
          <a:prstGeom prst="rect">
            <a:avLst/>
          </a:prstGeom>
          <a:noFill/>
        </p:spPr>
        <p:txBody>
          <a:bodyPr wrap="none" rtlCol="0">
            <a:spAutoFit/>
          </a:bodyPr>
          <a:lstStyle/>
          <a:p>
            <a:r>
              <a:rPr lang="en-US" altLang="zh-CN" dirty="0" smtClean="0"/>
              <a:t>a</a:t>
            </a:r>
            <a:endParaRPr lang="zh-CN" altLang="en-US" dirty="0"/>
          </a:p>
        </p:txBody>
      </p:sp>
      <p:sp>
        <p:nvSpPr>
          <p:cNvPr id="39" name="TextBox 38"/>
          <p:cNvSpPr txBox="1"/>
          <p:nvPr/>
        </p:nvSpPr>
        <p:spPr>
          <a:xfrm>
            <a:off x="8106102" y="5176340"/>
            <a:ext cx="327334" cy="400110"/>
          </a:xfrm>
          <a:prstGeom prst="rect">
            <a:avLst/>
          </a:prstGeom>
          <a:noFill/>
        </p:spPr>
        <p:txBody>
          <a:bodyPr wrap="none" rtlCol="0">
            <a:spAutoFit/>
          </a:bodyPr>
          <a:lstStyle/>
          <a:p>
            <a:r>
              <a:rPr lang="en-US" altLang="zh-CN" dirty="0" smtClean="0"/>
              <a:t>a</a:t>
            </a:r>
            <a:endParaRPr lang="zh-CN" altLang="en-US" dirty="0"/>
          </a:p>
        </p:txBody>
      </p:sp>
      <p:sp>
        <p:nvSpPr>
          <p:cNvPr id="40" name="TextBox 39"/>
          <p:cNvSpPr txBox="1"/>
          <p:nvPr/>
        </p:nvSpPr>
        <p:spPr>
          <a:xfrm>
            <a:off x="6781800" y="5849004"/>
            <a:ext cx="327334" cy="400110"/>
          </a:xfrm>
          <a:prstGeom prst="rect">
            <a:avLst/>
          </a:prstGeom>
          <a:noFill/>
        </p:spPr>
        <p:txBody>
          <a:bodyPr wrap="none" rtlCol="0">
            <a:spAutoFit/>
          </a:bodyPr>
          <a:lstStyle/>
          <a:p>
            <a:r>
              <a:rPr lang="en-US" altLang="zh-CN" dirty="0" smtClean="0"/>
              <a:t>b</a:t>
            </a:r>
            <a:endParaRPr lang="zh-CN" altLang="en-US" dirty="0"/>
          </a:p>
        </p:txBody>
      </p:sp>
      <p:sp>
        <p:nvSpPr>
          <p:cNvPr id="41" name="TextBox 40"/>
          <p:cNvSpPr txBox="1"/>
          <p:nvPr/>
        </p:nvSpPr>
        <p:spPr>
          <a:xfrm>
            <a:off x="8071940" y="5859510"/>
            <a:ext cx="327334" cy="400110"/>
          </a:xfrm>
          <a:prstGeom prst="rect">
            <a:avLst/>
          </a:prstGeom>
          <a:noFill/>
        </p:spPr>
        <p:txBody>
          <a:bodyPr wrap="none" rtlCol="0">
            <a:spAutoFit/>
          </a:bodyPr>
          <a:lstStyle/>
          <a:p>
            <a:r>
              <a:rPr lang="en-US" altLang="zh-CN" dirty="0" smtClean="0"/>
              <a:t>b</a:t>
            </a:r>
            <a:endParaRPr lang="zh-CN" altLang="en-US" dirty="0"/>
          </a:p>
        </p:txBody>
      </p:sp>
      <p:sp>
        <p:nvSpPr>
          <p:cNvPr id="42" name="TextBox 41"/>
          <p:cNvSpPr txBox="1"/>
          <p:nvPr/>
        </p:nvSpPr>
        <p:spPr>
          <a:xfrm>
            <a:off x="6705600" y="3505200"/>
            <a:ext cx="356188" cy="400110"/>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43" name="TextBox 42"/>
          <p:cNvSpPr txBox="1"/>
          <p:nvPr/>
        </p:nvSpPr>
        <p:spPr>
          <a:xfrm>
            <a:off x="8153400" y="3505200"/>
            <a:ext cx="356188" cy="400110"/>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箭头连接符 23"/>
          <p:cNvCxnSpPr/>
          <p:nvPr/>
        </p:nvCxnSpPr>
        <p:spPr bwMode="auto">
          <a:xfrm>
            <a:off x="3657600" y="3174100"/>
            <a:ext cx="2514600" cy="0"/>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cxnSp>
        <p:nvCxnSpPr>
          <p:cNvPr id="6" name="直接连接符 5"/>
          <p:cNvCxnSpPr/>
          <p:nvPr/>
        </p:nvCxnSpPr>
        <p:spPr bwMode="auto">
          <a:xfrm>
            <a:off x="1447800" y="1954900"/>
            <a:ext cx="0" cy="2667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直接连接符 6"/>
          <p:cNvCxnSpPr/>
          <p:nvPr/>
        </p:nvCxnSpPr>
        <p:spPr bwMode="auto">
          <a:xfrm>
            <a:off x="1752600" y="1954900"/>
            <a:ext cx="0" cy="17789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8" name="椭圆 7"/>
          <p:cNvSpPr/>
          <p:nvPr/>
        </p:nvSpPr>
        <p:spPr bwMode="auto">
          <a:xfrm>
            <a:off x="1447800" y="2716900"/>
            <a:ext cx="304800" cy="152400"/>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
        <p:nvSpPr>
          <p:cNvPr id="9" name="TextBox 8"/>
          <p:cNvSpPr txBox="1"/>
          <p:nvPr/>
        </p:nvSpPr>
        <p:spPr>
          <a:xfrm>
            <a:off x="1752600" y="31741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10" name="TextBox 9"/>
          <p:cNvSpPr txBox="1"/>
          <p:nvPr/>
        </p:nvSpPr>
        <p:spPr>
          <a:xfrm>
            <a:off x="1143000" y="3936100"/>
            <a:ext cx="356188" cy="400110"/>
          </a:xfrm>
          <a:prstGeom prst="rect">
            <a:avLst/>
          </a:prstGeom>
          <a:noFill/>
        </p:spPr>
        <p:txBody>
          <a:bodyPr wrap="none" rtlCol="0">
            <a:spAutoFit/>
          </a:bodyPr>
          <a:lstStyle/>
          <a:p>
            <a:r>
              <a:rPr lang="en-US" altLang="zh-CN" dirty="0" smtClean="0">
                <a:solidFill>
                  <a:srgbClr val="FF0000"/>
                </a:solidFill>
              </a:rPr>
              <a:t>B</a:t>
            </a:r>
          </a:p>
        </p:txBody>
      </p:sp>
      <p:sp>
        <p:nvSpPr>
          <p:cNvPr id="11" name="TextBox 10"/>
          <p:cNvSpPr txBox="1"/>
          <p:nvPr/>
        </p:nvSpPr>
        <p:spPr>
          <a:xfrm>
            <a:off x="1143000" y="31741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12" name="TextBox 11"/>
          <p:cNvSpPr txBox="1"/>
          <p:nvPr/>
        </p:nvSpPr>
        <p:spPr>
          <a:xfrm>
            <a:off x="2133600" y="3886200"/>
            <a:ext cx="356188" cy="400110"/>
          </a:xfrm>
          <a:prstGeom prst="rect">
            <a:avLst/>
          </a:prstGeom>
          <a:noFill/>
        </p:spPr>
        <p:txBody>
          <a:bodyPr wrap="none" rtlCol="0">
            <a:spAutoFit/>
          </a:bodyPr>
          <a:lstStyle/>
          <a:p>
            <a:r>
              <a:rPr lang="en-US" altLang="zh-CN" dirty="0" smtClean="0">
                <a:solidFill>
                  <a:srgbClr val="FF0000"/>
                </a:solidFill>
              </a:rPr>
              <a:t>B</a:t>
            </a:r>
          </a:p>
        </p:txBody>
      </p:sp>
      <p:cxnSp>
        <p:nvCxnSpPr>
          <p:cNvPr id="15" name="直接连接符 14"/>
          <p:cNvCxnSpPr/>
          <p:nvPr/>
        </p:nvCxnSpPr>
        <p:spPr bwMode="auto">
          <a:xfrm>
            <a:off x="2438400" y="1973296"/>
            <a:ext cx="0" cy="1760504"/>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16" name="直接连接符 15"/>
          <p:cNvCxnSpPr/>
          <p:nvPr/>
        </p:nvCxnSpPr>
        <p:spPr bwMode="auto">
          <a:xfrm>
            <a:off x="2743200" y="1973296"/>
            <a:ext cx="0" cy="26670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17" name="椭圆 16"/>
          <p:cNvSpPr/>
          <p:nvPr/>
        </p:nvSpPr>
        <p:spPr bwMode="auto">
          <a:xfrm>
            <a:off x="2438400" y="2735296"/>
            <a:ext cx="304800" cy="15240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
        <p:nvSpPr>
          <p:cNvPr id="18" name="TextBox 17"/>
          <p:cNvSpPr txBox="1"/>
          <p:nvPr/>
        </p:nvSpPr>
        <p:spPr>
          <a:xfrm>
            <a:off x="2743200" y="3192496"/>
            <a:ext cx="327334" cy="400110"/>
          </a:xfrm>
          <a:prstGeom prst="rect">
            <a:avLst/>
          </a:prstGeom>
          <a:noFill/>
        </p:spPr>
        <p:txBody>
          <a:bodyPr wrap="none" rtlCol="0">
            <a:spAutoFit/>
          </a:bodyPr>
          <a:lstStyle/>
          <a:p>
            <a:r>
              <a:rPr lang="en-US" altLang="zh-CN" dirty="0" smtClean="0"/>
              <a:t>a</a:t>
            </a:r>
            <a:endParaRPr lang="zh-CN" altLang="en-US" dirty="0"/>
          </a:p>
        </p:txBody>
      </p:sp>
      <p:sp>
        <p:nvSpPr>
          <p:cNvPr id="19" name="TextBox 18"/>
          <p:cNvSpPr txBox="1"/>
          <p:nvPr/>
        </p:nvSpPr>
        <p:spPr>
          <a:xfrm>
            <a:off x="1600200" y="3886200"/>
            <a:ext cx="327334" cy="400110"/>
          </a:xfrm>
          <a:prstGeom prst="rect">
            <a:avLst/>
          </a:prstGeom>
          <a:noFill/>
        </p:spPr>
        <p:txBody>
          <a:bodyPr wrap="none" rtlCol="0">
            <a:spAutoFit/>
          </a:bodyPr>
          <a:lstStyle/>
          <a:p>
            <a:r>
              <a:rPr lang="en-US" altLang="zh-CN" dirty="0" smtClean="0"/>
              <a:t>b</a:t>
            </a:r>
          </a:p>
        </p:txBody>
      </p:sp>
      <p:sp>
        <p:nvSpPr>
          <p:cNvPr id="20" name="TextBox 19"/>
          <p:cNvSpPr txBox="1"/>
          <p:nvPr/>
        </p:nvSpPr>
        <p:spPr>
          <a:xfrm>
            <a:off x="2133600" y="3192496"/>
            <a:ext cx="327334" cy="400110"/>
          </a:xfrm>
          <a:prstGeom prst="rect">
            <a:avLst/>
          </a:prstGeom>
          <a:noFill/>
        </p:spPr>
        <p:txBody>
          <a:bodyPr wrap="none" rtlCol="0">
            <a:spAutoFit/>
          </a:bodyPr>
          <a:lstStyle/>
          <a:p>
            <a:r>
              <a:rPr lang="en-US" altLang="zh-CN" dirty="0" smtClean="0"/>
              <a:t>a</a:t>
            </a:r>
            <a:endParaRPr lang="zh-CN" altLang="en-US" dirty="0"/>
          </a:p>
        </p:txBody>
      </p:sp>
      <p:sp>
        <p:nvSpPr>
          <p:cNvPr id="21" name="TextBox 20"/>
          <p:cNvSpPr txBox="1"/>
          <p:nvPr/>
        </p:nvSpPr>
        <p:spPr>
          <a:xfrm>
            <a:off x="2743200" y="3954496"/>
            <a:ext cx="327334" cy="400110"/>
          </a:xfrm>
          <a:prstGeom prst="rect">
            <a:avLst/>
          </a:prstGeom>
          <a:noFill/>
        </p:spPr>
        <p:txBody>
          <a:bodyPr wrap="none" rtlCol="0">
            <a:spAutoFit/>
          </a:bodyPr>
          <a:lstStyle/>
          <a:p>
            <a:r>
              <a:rPr lang="en-US" altLang="zh-CN" dirty="0" smtClean="0"/>
              <a:t>b</a:t>
            </a:r>
          </a:p>
        </p:txBody>
      </p:sp>
      <p:sp>
        <p:nvSpPr>
          <p:cNvPr id="25" name="椭圆 24"/>
          <p:cNvSpPr/>
          <p:nvPr/>
        </p:nvSpPr>
        <p:spPr bwMode="auto">
          <a:xfrm>
            <a:off x="533400" y="1650100"/>
            <a:ext cx="2971800" cy="3276600"/>
          </a:xfrm>
          <a:prstGeom prst="ellipse">
            <a:avLst/>
          </a:prstGeom>
          <a:noFill/>
          <a:ln w="571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
        <p:nvSpPr>
          <p:cNvPr id="26" name="TextBox 25"/>
          <p:cNvSpPr txBox="1"/>
          <p:nvPr/>
        </p:nvSpPr>
        <p:spPr>
          <a:xfrm>
            <a:off x="1219200" y="5231500"/>
            <a:ext cx="1832553" cy="584775"/>
          </a:xfrm>
          <a:prstGeom prst="rect">
            <a:avLst/>
          </a:prstGeom>
          <a:noFill/>
        </p:spPr>
        <p:txBody>
          <a:bodyPr wrap="none" rtlCol="0">
            <a:spAutoFit/>
          </a:bodyPr>
          <a:lstStyle/>
          <a:p>
            <a:r>
              <a:rPr lang="zh-CN" altLang="en-US" sz="3200" b="1" dirty="0" smtClean="0">
                <a:latin typeface="黑体" panose="02010609060101010101" pitchFamily="49" charset="-122"/>
                <a:ea typeface="黑体" panose="02010609060101010101" pitchFamily="49" charset="-122"/>
              </a:rPr>
              <a:t>生殖细胞</a:t>
            </a:r>
            <a:endParaRPr lang="zh-CN" altLang="en-US" sz="3200" b="1" dirty="0">
              <a:latin typeface="黑体" panose="02010609060101010101" pitchFamily="49" charset="-122"/>
              <a:ea typeface="黑体" panose="02010609060101010101" pitchFamily="49" charset="-122"/>
            </a:endParaRPr>
          </a:p>
        </p:txBody>
      </p:sp>
      <p:cxnSp>
        <p:nvCxnSpPr>
          <p:cNvPr id="31" name="直接连接符 30"/>
          <p:cNvCxnSpPr/>
          <p:nvPr/>
        </p:nvCxnSpPr>
        <p:spPr bwMode="auto">
          <a:xfrm>
            <a:off x="7086600" y="1345300"/>
            <a:ext cx="0" cy="18288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2" name="直接连接符 31"/>
          <p:cNvCxnSpPr/>
          <p:nvPr/>
        </p:nvCxnSpPr>
        <p:spPr bwMode="auto">
          <a:xfrm>
            <a:off x="8153400" y="1345300"/>
            <a:ext cx="0" cy="11693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33" name="直接连接符 32"/>
          <p:cNvCxnSpPr/>
          <p:nvPr/>
        </p:nvCxnSpPr>
        <p:spPr bwMode="auto">
          <a:xfrm>
            <a:off x="7086600" y="3707500"/>
            <a:ext cx="0" cy="12455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34" name="直接连接符 33"/>
          <p:cNvCxnSpPr/>
          <p:nvPr/>
        </p:nvCxnSpPr>
        <p:spPr bwMode="auto">
          <a:xfrm>
            <a:off x="8077200" y="3707500"/>
            <a:ext cx="0" cy="18288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sp>
        <p:nvSpPr>
          <p:cNvPr id="35" name="TextBox 34"/>
          <p:cNvSpPr txBox="1"/>
          <p:nvPr/>
        </p:nvSpPr>
        <p:spPr>
          <a:xfrm>
            <a:off x="3657600" y="2438400"/>
            <a:ext cx="2244525" cy="584775"/>
          </a:xfrm>
          <a:prstGeom prst="rect">
            <a:avLst/>
          </a:prstGeom>
          <a:noFill/>
        </p:spPr>
        <p:txBody>
          <a:bodyPr wrap="none" rtlCol="0">
            <a:spAutoFit/>
          </a:bodyPr>
          <a:lstStyle/>
          <a:p>
            <a:r>
              <a:rPr lang="zh-CN" altLang="en-US" sz="3200" b="1" dirty="0" smtClean="0"/>
              <a:t>染色体交换</a:t>
            </a:r>
            <a:endParaRPr lang="zh-CN" altLang="en-US" sz="3200" b="1" dirty="0"/>
          </a:p>
        </p:txBody>
      </p:sp>
      <p:sp>
        <p:nvSpPr>
          <p:cNvPr id="36" name="TextBox 35"/>
          <p:cNvSpPr txBox="1"/>
          <p:nvPr/>
        </p:nvSpPr>
        <p:spPr>
          <a:xfrm>
            <a:off x="6705600" y="19549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37" name="TextBox 36"/>
          <p:cNvSpPr txBox="1"/>
          <p:nvPr/>
        </p:nvSpPr>
        <p:spPr>
          <a:xfrm>
            <a:off x="8153400" y="1954900"/>
            <a:ext cx="356188" cy="400110"/>
          </a:xfrm>
          <a:prstGeom prst="rect">
            <a:avLst/>
          </a:prstGeom>
          <a:noFill/>
        </p:spPr>
        <p:txBody>
          <a:bodyPr wrap="none" rtlCol="0">
            <a:spAutoFit/>
          </a:bodyPr>
          <a:lstStyle/>
          <a:p>
            <a:r>
              <a:rPr lang="en-US" altLang="zh-CN" dirty="0" smtClean="0">
                <a:solidFill>
                  <a:srgbClr val="FF0000"/>
                </a:solidFill>
              </a:rPr>
              <a:t>A</a:t>
            </a:r>
            <a:endParaRPr lang="zh-CN" altLang="en-US" dirty="0">
              <a:solidFill>
                <a:srgbClr val="FF0000"/>
              </a:solidFill>
            </a:endParaRPr>
          </a:p>
        </p:txBody>
      </p:sp>
      <p:sp>
        <p:nvSpPr>
          <p:cNvPr id="38" name="TextBox 37"/>
          <p:cNvSpPr txBox="1"/>
          <p:nvPr/>
        </p:nvSpPr>
        <p:spPr>
          <a:xfrm>
            <a:off x="6705600" y="4388040"/>
            <a:ext cx="327334" cy="400110"/>
          </a:xfrm>
          <a:prstGeom prst="rect">
            <a:avLst/>
          </a:prstGeom>
          <a:noFill/>
        </p:spPr>
        <p:txBody>
          <a:bodyPr wrap="none" rtlCol="0">
            <a:spAutoFit/>
          </a:bodyPr>
          <a:lstStyle/>
          <a:p>
            <a:r>
              <a:rPr lang="en-US" altLang="zh-CN" dirty="0" smtClean="0"/>
              <a:t>a</a:t>
            </a:r>
            <a:endParaRPr lang="zh-CN" altLang="en-US" dirty="0"/>
          </a:p>
        </p:txBody>
      </p:sp>
      <p:sp>
        <p:nvSpPr>
          <p:cNvPr id="39" name="TextBox 38"/>
          <p:cNvSpPr txBox="1"/>
          <p:nvPr/>
        </p:nvSpPr>
        <p:spPr>
          <a:xfrm>
            <a:off x="8106102" y="4388040"/>
            <a:ext cx="327334" cy="400110"/>
          </a:xfrm>
          <a:prstGeom prst="rect">
            <a:avLst/>
          </a:prstGeom>
          <a:noFill/>
        </p:spPr>
        <p:txBody>
          <a:bodyPr wrap="none" rtlCol="0">
            <a:spAutoFit/>
          </a:bodyPr>
          <a:lstStyle/>
          <a:p>
            <a:r>
              <a:rPr lang="en-US" altLang="zh-CN" dirty="0" smtClean="0"/>
              <a:t>a</a:t>
            </a:r>
            <a:endParaRPr lang="zh-CN" altLang="en-US" dirty="0"/>
          </a:p>
        </p:txBody>
      </p:sp>
      <p:sp>
        <p:nvSpPr>
          <p:cNvPr id="40" name="TextBox 39"/>
          <p:cNvSpPr txBox="1"/>
          <p:nvPr/>
        </p:nvSpPr>
        <p:spPr>
          <a:xfrm>
            <a:off x="6671438" y="5060704"/>
            <a:ext cx="356188" cy="400110"/>
          </a:xfrm>
          <a:prstGeom prst="rect">
            <a:avLst/>
          </a:prstGeom>
          <a:noFill/>
        </p:spPr>
        <p:txBody>
          <a:bodyPr wrap="none" rtlCol="0">
            <a:spAutoFit/>
          </a:bodyPr>
          <a:lstStyle/>
          <a:p>
            <a:r>
              <a:rPr lang="en-US" altLang="zh-CN" dirty="0" smtClean="0">
                <a:solidFill>
                  <a:srgbClr val="FF3300"/>
                </a:solidFill>
              </a:rPr>
              <a:t>B</a:t>
            </a:r>
            <a:endParaRPr lang="zh-CN" altLang="en-US" dirty="0">
              <a:solidFill>
                <a:srgbClr val="FF3300"/>
              </a:solidFill>
            </a:endParaRPr>
          </a:p>
        </p:txBody>
      </p:sp>
      <p:sp>
        <p:nvSpPr>
          <p:cNvPr id="41" name="TextBox 40"/>
          <p:cNvSpPr txBox="1"/>
          <p:nvPr/>
        </p:nvSpPr>
        <p:spPr>
          <a:xfrm>
            <a:off x="8071940" y="5071210"/>
            <a:ext cx="327334" cy="400110"/>
          </a:xfrm>
          <a:prstGeom prst="rect">
            <a:avLst/>
          </a:prstGeom>
          <a:noFill/>
        </p:spPr>
        <p:txBody>
          <a:bodyPr wrap="none" rtlCol="0">
            <a:spAutoFit/>
          </a:bodyPr>
          <a:lstStyle/>
          <a:p>
            <a:r>
              <a:rPr lang="en-US" altLang="zh-CN" dirty="0" smtClean="0"/>
              <a:t>b</a:t>
            </a:r>
            <a:endParaRPr lang="zh-CN" altLang="en-US" dirty="0"/>
          </a:p>
        </p:txBody>
      </p:sp>
      <p:sp>
        <p:nvSpPr>
          <p:cNvPr id="42" name="TextBox 41"/>
          <p:cNvSpPr txBox="1"/>
          <p:nvPr/>
        </p:nvSpPr>
        <p:spPr>
          <a:xfrm>
            <a:off x="6705600" y="2716900"/>
            <a:ext cx="356188" cy="400110"/>
          </a:xfrm>
          <a:prstGeom prst="rect">
            <a:avLst/>
          </a:prstGeom>
          <a:noFill/>
        </p:spPr>
        <p:txBody>
          <a:bodyPr wrap="none" rtlCol="0">
            <a:spAutoFit/>
          </a:bodyPr>
          <a:lstStyle/>
          <a:p>
            <a:r>
              <a:rPr lang="en-US" altLang="zh-CN" dirty="0" smtClean="0">
                <a:solidFill>
                  <a:srgbClr val="FF0000"/>
                </a:solidFill>
              </a:rPr>
              <a:t>B</a:t>
            </a:r>
            <a:endParaRPr lang="zh-CN" altLang="en-US" dirty="0">
              <a:solidFill>
                <a:srgbClr val="FF0000"/>
              </a:solidFill>
            </a:endParaRPr>
          </a:p>
        </p:txBody>
      </p:sp>
      <p:sp>
        <p:nvSpPr>
          <p:cNvPr id="43" name="TextBox 42"/>
          <p:cNvSpPr txBox="1"/>
          <p:nvPr/>
        </p:nvSpPr>
        <p:spPr>
          <a:xfrm>
            <a:off x="8153400" y="2716900"/>
            <a:ext cx="327334" cy="400110"/>
          </a:xfrm>
          <a:prstGeom prst="rect">
            <a:avLst/>
          </a:prstGeom>
          <a:noFill/>
        </p:spPr>
        <p:txBody>
          <a:bodyPr wrap="none" rtlCol="0">
            <a:spAutoFit/>
          </a:bodyPr>
          <a:lstStyle/>
          <a:p>
            <a:r>
              <a:rPr lang="en-US" altLang="zh-CN" dirty="0" smtClean="0"/>
              <a:t>b</a:t>
            </a:r>
            <a:endParaRPr lang="zh-CN" altLang="en-US" dirty="0"/>
          </a:p>
        </p:txBody>
      </p:sp>
      <p:cxnSp>
        <p:nvCxnSpPr>
          <p:cNvPr id="50" name="直接连接符 49"/>
          <p:cNvCxnSpPr/>
          <p:nvPr/>
        </p:nvCxnSpPr>
        <p:spPr bwMode="auto">
          <a:xfrm>
            <a:off x="1752600" y="3733800"/>
            <a:ext cx="762000" cy="838200"/>
          </a:xfrm>
          <a:prstGeom prst="line">
            <a:avLst/>
          </a:prstGeom>
          <a:solidFill>
            <a:schemeClr val="accent1"/>
          </a:solidFill>
          <a:ln w="38100" cap="flat" cmpd="sng" algn="ctr">
            <a:solidFill>
              <a:srgbClr val="FF3300"/>
            </a:solidFill>
            <a:prstDash val="solid"/>
            <a:round/>
            <a:headEnd type="none" w="med" len="med"/>
            <a:tailEnd type="none" w="med" len="med"/>
          </a:ln>
          <a:effectLst/>
        </p:spPr>
      </p:cxnSp>
      <p:cxnSp>
        <p:nvCxnSpPr>
          <p:cNvPr id="53" name="直接连接符 52"/>
          <p:cNvCxnSpPr/>
          <p:nvPr/>
        </p:nvCxnSpPr>
        <p:spPr bwMode="auto">
          <a:xfrm flipH="1">
            <a:off x="1752600" y="3733800"/>
            <a:ext cx="685800" cy="8382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58" name="直接连接符 57"/>
          <p:cNvCxnSpPr/>
          <p:nvPr/>
        </p:nvCxnSpPr>
        <p:spPr bwMode="auto">
          <a:xfrm>
            <a:off x="8153400" y="2514600"/>
            <a:ext cx="0" cy="609600"/>
          </a:xfrm>
          <a:prstGeom prst="line">
            <a:avLst/>
          </a:prstGeom>
          <a:solidFill>
            <a:schemeClr val="accent1"/>
          </a:solidFill>
          <a:ln w="38100" cap="flat" cmpd="sng" algn="ctr">
            <a:solidFill>
              <a:srgbClr val="FFFF00"/>
            </a:solidFill>
            <a:prstDash val="solid"/>
            <a:round/>
            <a:headEnd type="none" w="med" len="med"/>
            <a:tailEnd type="none" w="med" len="med"/>
          </a:ln>
          <a:effectLst/>
        </p:spPr>
      </p:cxnSp>
      <p:cxnSp>
        <p:nvCxnSpPr>
          <p:cNvPr id="61" name="直接连接符 60"/>
          <p:cNvCxnSpPr/>
          <p:nvPr/>
        </p:nvCxnSpPr>
        <p:spPr bwMode="auto">
          <a:xfrm>
            <a:off x="7086600" y="4953000"/>
            <a:ext cx="0" cy="609600"/>
          </a:xfrm>
          <a:prstGeom prst="line">
            <a:avLst/>
          </a:prstGeom>
          <a:solidFill>
            <a:schemeClr val="accent1"/>
          </a:solidFill>
          <a:ln w="38100" cap="flat" cmpd="sng" algn="ctr">
            <a:solidFill>
              <a:srgbClr val="FF3300"/>
            </a:solidFill>
            <a:prstDash val="solid"/>
            <a:round/>
            <a:headEnd type="none" w="med" len="med"/>
            <a:tailEnd type="none" w="med" len="med"/>
          </a:ln>
          <a:effectLst/>
        </p:spPr>
      </p:cxnSp>
      <p:sp>
        <p:nvSpPr>
          <p:cNvPr id="44" name="TextBox 34"/>
          <p:cNvSpPr txBox="1"/>
          <p:nvPr/>
        </p:nvSpPr>
        <p:spPr>
          <a:xfrm>
            <a:off x="3657600" y="3308483"/>
            <a:ext cx="2656496" cy="584775"/>
          </a:xfrm>
          <a:prstGeom prst="rect">
            <a:avLst/>
          </a:prstGeom>
          <a:noFill/>
        </p:spPr>
        <p:txBody>
          <a:bodyPr wrap="none" rtlCol="0">
            <a:spAutoFit/>
          </a:bodyPr>
          <a:lstStyle/>
          <a:p>
            <a:r>
              <a:rPr lang="zh-CN" altLang="en-US" sz="3200" b="1" dirty="0" smtClean="0"/>
              <a:t>导致基因重组</a:t>
            </a:r>
            <a:endParaRPr lang="zh-CN" altLang="en-US" sz="3200"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2522" y="762000"/>
            <a:ext cx="8991600" cy="5791200"/>
          </a:xfrm>
        </p:spPr>
        <p:txBody>
          <a:bodyPr/>
          <a:lstStyle/>
          <a:p>
            <a:r>
              <a:rPr lang="zh-CN" altLang="en-US" sz="2800" dirty="0" smtClean="0">
                <a:latin typeface="黑体" panose="02010609060101010101" pitchFamily="49" charset="-122"/>
                <a:ea typeface="黑体" panose="02010609060101010101" pitchFamily="49" charset="-122"/>
              </a:rPr>
              <a:t>染色体交换是产生连锁基因重组的细胞学基础。染色体两点间交换率是针对大量减数分裂细胞而言的。</a:t>
            </a:r>
            <a:endParaRPr lang="en-US" altLang="zh-CN" sz="2800" dirty="0" smtClean="0">
              <a:latin typeface="黑体" panose="02010609060101010101" pitchFamily="49" charset="-122"/>
              <a:ea typeface="黑体" panose="02010609060101010101" pitchFamily="49" charset="-122"/>
            </a:endParaRPr>
          </a:p>
          <a:p>
            <a:pPr>
              <a:buNone/>
            </a:pPr>
            <a:r>
              <a:rPr lang="zh-CN" altLang="en-US" sz="2800" dirty="0" smtClean="0">
                <a:latin typeface="黑体" panose="02010609060101010101" pitchFamily="49" charset="-122"/>
                <a:ea typeface="黑体" panose="02010609060101010101" pitchFamily="49" charset="-122"/>
              </a:rPr>
              <a:t>  如前两张幻灯片所示：</a:t>
            </a:r>
            <a:endParaRPr lang="en-US" altLang="zh-CN" sz="2800" dirty="0" smtClean="0">
              <a:latin typeface="黑体" panose="02010609060101010101" pitchFamily="49" charset="-122"/>
              <a:ea typeface="黑体" panose="02010609060101010101" pitchFamily="49" charset="-122"/>
            </a:endParaRPr>
          </a:p>
          <a:p>
            <a:pPr>
              <a:buNone/>
            </a:pPr>
            <a:r>
              <a:rPr lang="en-US" altLang="zh-CN" sz="2800" dirty="0" smtClean="0">
                <a:latin typeface="黑体" panose="02010609060101010101" pitchFamily="49" charset="-122"/>
                <a:ea typeface="黑体" panose="02010609060101010101" pitchFamily="49" charset="-122"/>
              </a:rPr>
              <a:t>   1) 1000</a:t>
            </a:r>
            <a:r>
              <a:rPr lang="zh-CN" altLang="en-US" sz="2800" dirty="0" smtClean="0">
                <a:latin typeface="黑体" panose="02010609060101010101" pitchFamily="49" charset="-122"/>
                <a:ea typeface="黑体" panose="02010609060101010101" pitchFamily="49" charset="-122"/>
              </a:rPr>
              <a:t>个</a:t>
            </a:r>
            <a:r>
              <a:rPr lang="zh-CN" altLang="en-US" sz="2800" dirty="0" smtClean="0">
                <a:latin typeface="黑体" panose="02010609060101010101" pitchFamily="49" charset="-122"/>
                <a:ea typeface="黑体" panose="02010609060101010101" pitchFamily="49" charset="-122"/>
              </a:rPr>
              <a:t>生殖母细胞</a:t>
            </a:r>
            <a:r>
              <a:rPr lang="zh-CN" altLang="en-US" sz="2800" dirty="0" smtClean="0">
                <a:latin typeface="黑体" panose="02010609060101010101" pitchFamily="49" charset="-122"/>
                <a:ea typeface="黑体" panose="02010609060101010101" pitchFamily="49" charset="-122"/>
              </a:rPr>
              <a:t>在减数分裂时有</a:t>
            </a:r>
            <a:r>
              <a:rPr lang="en-US" altLang="zh-CN" sz="2800" dirty="0" smtClean="0">
                <a:latin typeface="黑体" panose="02010609060101010101" pitchFamily="49" charset="-122"/>
                <a:ea typeface="黑体" panose="02010609060101010101" pitchFamily="49" charset="-122"/>
              </a:rPr>
              <a:t>1</a:t>
            </a:r>
            <a:r>
              <a:rPr lang="zh-CN" altLang="en-US" sz="2800" dirty="0" smtClean="0">
                <a:latin typeface="黑体" panose="02010609060101010101" pitchFamily="49" charset="-122"/>
                <a:ea typeface="黑体" panose="02010609060101010101" pitchFamily="49" charset="-122"/>
              </a:rPr>
              <a:t>个细胞在</a:t>
            </a:r>
            <a:r>
              <a:rPr lang="en-US" altLang="zh-CN" sz="2800" dirty="0" smtClean="0">
                <a:latin typeface="黑体" panose="02010609060101010101" pitchFamily="49" charset="-122"/>
                <a:ea typeface="黑体" panose="02010609060101010101" pitchFamily="49" charset="-122"/>
              </a:rPr>
              <a:t>AB</a:t>
            </a:r>
            <a:r>
              <a:rPr lang="zh-CN" altLang="en-US" sz="2800" dirty="0" smtClean="0">
                <a:latin typeface="黑体" panose="02010609060101010101" pitchFamily="49" charset="-122"/>
                <a:ea typeface="黑体" panose="02010609060101010101" pitchFamily="49" charset="-122"/>
              </a:rPr>
              <a:t>间交换一次，则交换率是</a:t>
            </a:r>
            <a:r>
              <a:rPr lang="en-US" altLang="zh-CN" sz="2800" dirty="0" smtClean="0">
                <a:latin typeface="黑体" panose="02010609060101010101" pitchFamily="49" charset="-122"/>
                <a:ea typeface="黑体" panose="02010609060101010101" pitchFamily="49" charset="-122"/>
              </a:rPr>
              <a:t>0.1%;</a:t>
            </a:r>
          </a:p>
          <a:p>
            <a:pPr>
              <a:buNone/>
            </a:pPr>
            <a:r>
              <a:rPr lang="en-US" altLang="zh-CN" sz="2800" dirty="0" smtClean="0">
                <a:latin typeface="黑体" panose="02010609060101010101" pitchFamily="49" charset="-122"/>
                <a:ea typeface="黑体" panose="02010609060101010101" pitchFamily="49" charset="-122"/>
              </a:rPr>
              <a:t>   2) 1000</a:t>
            </a:r>
            <a:r>
              <a:rPr lang="zh-CN" altLang="en-US" sz="2800" dirty="0" smtClean="0">
                <a:latin typeface="黑体" panose="02010609060101010101" pitchFamily="49" charset="-122"/>
                <a:ea typeface="黑体" panose="02010609060101010101" pitchFamily="49" charset="-122"/>
              </a:rPr>
              <a:t>个</a:t>
            </a:r>
            <a:r>
              <a:rPr lang="zh-CN" altLang="en-US" sz="2800" dirty="0" smtClean="0">
                <a:latin typeface="黑体" panose="02010609060101010101" pitchFamily="49" charset="-122"/>
                <a:ea typeface="黑体" panose="02010609060101010101" pitchFamily="49" charset="-122"/>
              </a:rPr>
              <a:t>生殖母细胞</a:t>
            </a:r>
            <a:r>
              <a:rPr lang="zh-CN" altLang="en-US" sz="2800" dirty="0" smtClean="0">
                <a:latin typeface="黑体" panose="02010609060101010101" pitchFamily="49" charset="-122"/>
                <a:ea typeface="黑体" panose="02010609060101010101" pitchFamily="49" charset="-122"/>
              </a:rPr>
              <a:t>在减数分裂时所有细胞在</a:t>
            </a:r>
            <a:r>
              <a:rPr lang="en-US" altLang="zh-CN" sz="2800" dirty="0" smtClean="0">
                <a:latin typeface="黑体" panose="02010609060101010101" pitchFamily="49" charset="-122"/>
                <a:ea typeface="黑体" panose="02010609060101010101" pitchFamily="49" charset="-122"/>
              </a:rPr>
              <a:t>AB</a:t>
            </a:r>
            <a:r>
              <a:rPr lang="zh-CN" altLang="en-US" sz="2800" dirty="0" smtClean="0">
                <a:latin typeface="黑体" panose="02010609060101010101" pitchFamily="49" charset="-122"/>
                <a:ea typeface="黑体" panose="02010609060101010101" pitchFamily="49" charset="-122"/>
              </a:rPr>
              <a:t>间交换一次，则交换率是</a:t>
            </a:r>
            <a:r>
              <a:rPr lang="en-US" altLang="zh-CN" sz="2800" dirty="0" smtClean="0">
                <a:latin typeface="黑体" panose="02010609060101010101" pitchFamily="49" charset="-122"/>
                <a:ea typeface="黑体" panose="02010609060101010101" pitchFamily="49" charset="-122"/>
              </a:rPr>
              <a:t>100%</a:t>
            </a:r>
          </a:p>
          <a:p>
            <a:r>
              <a:rPr lang="zh-CN" altLang="en-US" sz="2800" dirty="0" smtClean="0">
                <a:latin typeface="黑体" panose="02010609060101010101" pitchFamily="49" charset="-122"/>
                <a:ea typeface="黑体" panose="02010609060101010101" pitchFamily="49" charset="-122"/>
              </a:rPr>
              <a:t>交换率与染色体两点间距离成正比。两连锁基因距离越近，发生交换的机会越少。实际上染色体间交换难以观察，而基因表型可以通过表型判断得以统计，因此重组率可以间接反映交换率。</a:t>
            </a:r>
            <a:endParaRPr lang="en-US" altLang="zh-CN" b="1" dirty="0" smtClean="0">
              <a:solidFill>
                <a:srgbClr val="FFFF00"/>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body" sz="half" idx="1"/>
          </p:nvPr>
        </p:nvSpPr>
        <p:spPr>
          <a:xfrm>
            <a:off x="533400" y="1600200"/>
            <a:ext cx="8001000" cy="2438400"/>
          </a:xfrm>
        </p:spPr>
        <p:txBody>
          <a:bodyPr/>
          <a:lstStyle/>
          <a:p>
            <a:pPr marL="0" indent="0">
              <a:lnSpc>
                <a:spcPct val="120000"/>
              </a:lnSpc>
              <a:buFontTx/>
              <a:buNone/>
            </a:pPr>
            <a:r>
              <a:rPr lang="zh-CN" altLang="en-US" dirty="0" smtClean="0">
                <a:solidFill>
                  <a:srgbClr val="FFFF00"/>
                </a:solidFill>
                <a:latin typeface="黑体" panose="02010609060101010101" pitchFamily="49" charset="-122"/>
                <a:ea typeface="黑体" panose="02010609060101010101" pitchFamily="49" charset="-122"/>
              </a:rPr>
              <a:t>重组率（</a:t>
            </a:r>
            <a:r>
              <a:rPr lang="en-US" altLang="zh-CN" dirty="0" smtClean="0">
                <a:solidFill>
                  <a:srgbClr val="FFFF00"/>
                </a:solidFill>
                <a:latin typeface="黑体" panose="02010609060101010101" pitchFamily="49" charset="-122"/>
                <a:ea typeface="黑体" panose="02010609060101010101" pitchFamily="49" charset="-122"/>
              </a:rPr>
              <a:t>recombination frequency</a:t>
            </a:r>
            <a:r>
              <a:rPr lang="zh-CN" altLang="en-US" dirty="0" smtClean="0">
                <a:solidFill>
                  <a:srgbClr val="FFFF00"/>
                </a:solidFill>
                <a:latin typeface="黑体" panose="02010609060101010101" pitchFamily="49" charset="-122"/>
                <a:ea typeface="黑体" panose="02010609060101010101" pitchFamily="49" charset="-122"/>
              </a:rPr>
              <a:t>，</a:t>
            </a:r>
            <a:r>
              <a:rPr lang="en-US" altLang="zh-CN" dirty="0" smtClean="0">
                <a:solidFill>
                  <a:srgbClr val="FFFF00"/>
                </a:solidFill>
                <a:latin typeface="黑体" panose="02010609060101010101" pitchFamily="49" charset="-122"/>
                <a:ea typeface="黑体" panose="02010609060101010101" pitchFamily="49" charset="-122"/>
              </a:rPr>
              <a:t>RF</a:t>
            </a:r>
            <a:r>
              <a:rPr lang="zh-CN" altLang="en-US" dirty="0" smtClean="0">
                <a:solidFill>
                  <a:srgbClr val="FFFF00"/>
                </a:solidFill>
                <a:latin typeface="黑体" panose="02010609060101010101" pitchFamily="49" charset="-122"/>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　     </a:t>
            </a:r>
          </a:p>
          <a:p>
            <a:pPr marL="0" indent="0">
              <a:lnSpc>
                <a:spcPct val="120000"/>
              </a:lnSpc>
              <a:buFontTx/>
              <a:buNone/>
            </a:pPr>
            <a:r>
              <a:rPr lang="zh-CN" altLang="en-US" sz="2400" dirty="0" smtClean="0">
                <a:latin typeface="Comic Sans MS" panose="030F0702030302020204" pitchFamily="66" charset="0"/>
                <a:ea typeface="黑体" panose="02010609060101010101" pitchFamily="49" charset="-122"/>
              </a:rPr>
              <a:t>测交后代中重组型或交换型数目占测交后代总数目（亲本型数目＋重组型数目）的百分率定义为重组率，其计算公式为：</a:t>
            </a:r>
          </a:p>
          <a:p>
            <a:pPr marL="0" indent="0">
              <a:lnSpc>
                <a:spcPct val="120000"/>
              </a:lnSpc>
              <a:buFontTx/>
              <a:buNone/>
            </a:pPr>
            <a:r>
              <a:rPr lang="zh-CN" altLang="en-US" sz="2400" dirty="0" smtClean="0"/>
              <a:t>          </a:t>
            </a:r>
          </a:p>
        </p:txBody>
      </p:sp>
      <p:pic>
        <p:nvPicPr>
          <p:cNvPr id="59395" name="Picture 10" descr="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03" y="4191000"/>
            <a:ext cx="75660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01432" y="615939"/>
            <a:ext cx="8032968" cy="646331"/>
          </a:xfrm>
          <a:prstGeom prst="rect">
            <a:avLst/>
          </a:prstGeom>
        </p:spPr>
        <p:txBody>
          <a:bodyPr wrap="none">
            <a:spAutoFit/>
          </a:bodyPr>
          <a:lstStyle/>
          <a:p>
            <a:r>
              <a:rPr lang="zh-CN" altLang="en-US" sz="3600" dirty="0" smtClean="0">
                <a:solidFill>
                  <a:srgbClr val="FFFF00"/>
                </a:solidFill>
                <a:latin typeface="黑体" panose="02010609060101010101" pitchFamily="49" charset="-122"/>
                <a:ea typeface="黑体" panose="02010609060101010101" pitchFamily="49" charset="-122"/>
              </a:rPr>
              <a:t>重组率可以反映两个连锁基因间的距离</a:t>
            </a:r>
            <a:endParaRPr lang="zh-CN" altLang="en-US" sz="36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ChangeArrowheads="1"/>
          </p:cNvSpPr>
          <p:nvPr/>
        </p:nvSpPr>
        <p:spPr bwMode="auto">
          <a:xfrm>
            <a:off x="228600" y="9144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solidFill>
                  <a:srgbClr val="090A15"/>
                </a:solidFill>
              </a:rPr>
              <a:t>           </a:t>
            </a:r>
            <a:endParaRPr kumimoji="1" lang="zh-CN" altLang="en-US" b="1"/>
          </a:p>
        </p:txBody>
      </p:sp>
      <p:sp>
        <p:nvSpPr>
          <p:cNvPr id="8200" name="TextBox 12"/>
          <p:cNvSpPr txBox="1">
            <a:spLocks noChangeArrowheads="1"/>
          </p:cNvSpPr>
          <p:nvPr/>
        </p:nvSpPr>
        <p:spPr bwMode="auto">
          <a:xfrm>
            <a:off x="1600200" y="1281113"/>
            <a:ext cx="6108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rgbClr val="FFFF00"/>
                </a:solidFill>
                <a:latin typeface="黑体" panose="02010609060101010101" pitchFamily="49" charset="-122"/>
                <a:ea typeface="黑体" panose="02010609060101010101" pitchFamily="49" charset="-122"/>
              </a:rPr>
              <a:t>决定雄性性状的基因应该在</a:t>
            </a:r>
            <a:r>
              <a:rPr lang="en-US" altLang="zh-CN" sz="2800" b="1" dirty="0">
                <a:solidFill>
                  <a:srgbClr val="FFFF00"/>
                </a:solidFill>
                <a:latin typeface="黑体" panose="02010609060101010101" pitchFamily="49" charset="-122"/>
                <a:ea typeface="黑体" panose="02010609060101010101" pitchFamily="49" charset="-122"/>
              </a:rPr>
              <a:t>Y</a:t>
            </a:r>
            <a:r>
              <a:rPr lang="zh-CN" altLang="en-US" sz="2800" b="1" dirty="0">
                <a:solidFill>
                  <a:srgbClr val="FFFF00"/>
                </a:solidFill>
                <a:latin typeface="黑体" panose="02010609060101010101" pitchFamily="49" charset="-122"/>
                <a:ea typeface="黑体" panose="02010609060101010101" pitchFamily="49" charset="-122"/>
              </a:rPr>
              <a:t>染色体上</a:t>
            </a:r>
          </a:p>
        </p:txBody>
      </p:sp>
      <p:sp>
        <p:nvSpPr>
          <p:cNvPr id="9" name="Text Box 6"/>
          <p:cNvSpPr txBox="1">
            <a:spLocks noChangeArrowheads="1"/>
          </p:cNvSpPr>
          <p:nvPr/>
        </p:nvSpPr>
        <p:spPr bwMode="auto">
          <a:xfrm>
            <a:off x="1143000" y="304800"/>
            <a:ext cx="7385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3600">
                <a:solidFill>
                  <a:srgbClr val="FFFF00"/>
                </a:solidFill>
                <a:latin typeface="黑体" panose="02010609060101010101" pitchFamily="49" charset="-122"/>
                <a:ea typeface="黑体" panose="02010609060101010101" pitchFamily="49" charset="-122"/>
              </a:rPr>
              <a:t>4.1.2 </a:t>
            </a:r>
            <a:r>
              <a:rPr lang="zh-CN" altLang="en-US" sz="3600">
                <a:solidFill>
                  <a:srgbClr val="FFFF00"/>
                </a:solidFill>
                <a:latin typeface="黑体" panose="02010609060101010101" pitchFamily="49" charset="-122"/>
                <a:ea typeface="黑体" panose="02010609060101010101" pitchFamily="49" charset="-122"/>
              </a:rPr>
              <a:t>性别决定基因的发现 </a:t>
            </a:r>
            <a:r>
              <a:rPr lang="en-US" altLang="zh-CN" sz="3600">
                <a:solidFill>
                  <a:srgbClr val="FFFF00"/>
                </a:solidFill>
                <a:latin typeface="黑体" panose="02010609060101010101" pitchFamily="49" charset="-122"/>
                <a:ea typeface="黑体" panose="02010609060101010101" pitchFamily="49" charset="-122"/>
              </a:rPr>
              <a:t> </a:t>
            </a:r>
            <a:endParaRPr lang="zh-CN" altLang="en-US" sz="3600" b="1">
              <a:solidFill>
                <a:srgbClr val="FFFF00"/>
              </a:solidFill>
              <a:latin typeface="华文新魏" pitchFamily="2" charset="-122"/>
              <a:ea typeface="华文新魏" pitchFamily="2" charset="-122"/>
            </a:endParaRPr>
          </a:p>
        </p:txBody>
      </p:sp>
      <p:sp>
        <p:nvSpPr>
          <p:cNvPr id="10" name="TextBox 3"/>
          <p:cNvSpPr txBox="1">
            <a:spLocks noChangeArrowheads="1"/>
          </p:cNvSpPr>
          <p:nvPr/>
        </p:nvSpPr>
        <p:spPr bwMode="auto">
          <a:xfrm>
            <a:off x="732647" y="3206462"/>
            <a:ext cx="8340745" cy="2616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800" dirty="0">
                <a:solidFill>
                  <a:srgbClr val="FFFF00"/>
                </a:solidFill>
                <a:latin typeface="黑体" panose="02010609060101010101" pitchFamily="49" charset="-122"/>
                <a:ea typeface="黑体" panose="02010609060101010101" pitchFamily="49" charset="-122"/>
              </a:rPr>
              <a:t>3</a:t>
            </a:r>
            <a:r>
              <a:rPr lang="zh-CN" altLang="en-US" sz="2800" dirty="0">
                <a:solidFill>
                  <a:srgbClr val="FFFF00"/>
                </a:solidFill>
                <a:latin typeface="黑体" panose="02010609060101010101" pitchFamily="49" charset="-122"/>
                <a:ea typeface="黑体" panose="02010609060101010101" pitchFamily="49" charset="-122"/>
              </a:rPr>
              <a:t>个      </a:t>
            </a:r>
            <a:r>
              <a:rPr lang="en-US" altLang="zh-CN" sz="2800" dirty="0">
                <a:solidFill>
                  <a:srgbClr val="FFFF00"/>
                </a:solidFill>
                <a:latin typeface="黑体" panose="02010609060101010101" pitchFamily="49" charset="-122"/>
                <a:ea typeface="黑体" panose="02010609060101010101" pitchFamily="49" charset="-122"/>
              </a:rPr>
              <a:t>XX   </a:t>
            </a:r>
            <a:r>
              <a:rPr lang="zh-CN" altLang="en-US" sz="2800" dirty="0">
                <a:solidFill>
                  <a:srgbClr val="FFFF00"/>
                </a:solidFill>
                <a:latin typeface="黑体" panose="02010609060101010101" pitchFamily="49" charset="-122"/>
                <a:ea typeface="黑体" panose="02010609060101010101" pitchFamily="49" charset="-122"/>
              </a:rPr>
              <a:t>男性 </a:t>
            </a:r>
            <a:endParaRPr lang="en-US" altLang="zh-CN" sz="2800" dirty="0">
              <a:solidFill>
                <a:srgbClr val="FFFF00"/>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推测</a:t>
            </a:r>
            <a:r>
              <a:rPr lang="zh-CN" altLang="en-US" sz="2400" dirty="0" smtClean="0">
                <a:latin typeface="黑体" panose="02010609060101010101" pitchFamily="49" charset="-122"/>
                <a:ea typeface="黑体" panose="02010609060101010101" pitchFamily="49" charset="-122"/>
              </a:rPr>
              <a:t>：异常</a:t>
            </a:r>
            <a:r>
              <a:rPr lang="en-US" altLang="zh-CN" sz="2400" dirty="0">
                <a:latin typeface="黑体" panose="02010609060101010101" pitchFamily="49" charset="-122"/>
                <a:ea typeface="黑体" panose="02010609060101010101" pitchFamily="49" charset="-122"/>
              </a:rPr>
              <a:t>X</a:t>
            </a:r>
            <a:r>
              <a:rPr lang="zh-CN" altLang="en-US" sz="2400" dirty="0">
                <a:latin typeface="黑体" panose="02010609060101010101" pitchFamily="49" charset="-122"/>
                <a:ea typeface="黑体" panose="02010609060101010101" pitchFamily="49" charset="-122"/>
              </a:rPr>
              <a:t>染色体上带有</a:t>
            </a:r>
            <a:r>
              <a:rPr lang="en-US" altLang="zh-CN" sz="2400" dirty="0">
                <a:latin typeface="黑体" panose="02010609060101010101" pitchFamily="49" charset="-122"/>
                <a:ea typeface="黑体" panose="02010609060101010101" pitchFamily="49" charset="-122"/>
              </a:rPr>
              <a:t>Y</a:t>
            </a:r>
            <a:r>
              <a:rPr lang="zh-CN" altLang="en-US" sz="2400" dirty="0">
                <a:latin typeface="黑体" panose="02010609060101010101" pitchFamily="49" charset="-122"/>
                <a:ea typeface="黑体" panose="02010609060101010101" pitchFamily="49" charset="-122"/>
              </a:rPr>
              <a:t>染色体上性别决定基因（</a:t>
            </a:r>
            <a:r>
              <a:rPr lang="en-US" altLang="zh-CN" sz="2400" dirty="0">
                <a:latin typeface="黑体" panose="02010609060101010101" pitchFamily="49" charset="-122"/>
                <a:ea typeface="黑体" panose="02010609060101010101" pitchFamily="49" charset="-122"/>
              </a:rPr>
              <a:t>SRY</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indent="0">
              <a:buFont typeface="Arial" panose="020B0604020202020204" pitchFamily="34" charset="0"/>
              <a:buNone/>
            </a:pPr>
            <a:endParaRPr lang="en-US" altLang="zh-CN" sz="2400" dirty="0">
              <a:solidFill>
                <a:srgbClr val="FF0000"/>
              </a:solidFill>
              <a:latin typeface="黑体" panose="02010609060101010101" pitchFamily="49" charset="-122"/>
              <a:ea typeface="黑体" panose="02010609060101010101" pitchFamily="49" charset="-122"/>
            </a:endParaRPr>
          </a:p>
          <a:p>
            <a:r>
              <a:rPr lang="en-US" altLang="zh-CN" sz="2800" dirty="0">
                <a:solidFill>
                  <a:srgbClr val="FFFF00"/>
                </a:solidFill>
                <a:latin typeface="黑体" panose="02010609060101010101" pitchFamily="49" charset="-122"/>
                <a:ea typeface="黑体" panose="02010609060101010101" pitchFamily="49" charset="-122"/>
              </a:rPr>
              <a:t>1</a:t>
            </a:r>
            <a:r>
              <a:rPr lang="zh-CN" altLang="en-US" sz="2800" dirty="0">
                <a:solidFill>
                  <a:srgbClr val="FFFF00"/>
                </a:solidFill>
                <a:latin typeface="黑体" panose="02010609060101010101" pitchFamily="49" charset="-122"/>
                <a:ea typeface="黑体" panose="02010609060101010101" pitchFamily="49" charset="-122"/>
              </a:rPr>
              <a:t>个      </a:t>
            </a:r>
            <a:r>
              <a:rPr lang="en-US" altLang="zh-CN" sz="2800" dirty="0">
                <a:solidFill>
                  <a:srgbClr val="FFFF00"/>
                </a:solidFill>
                <a:latin typeface="黑体" panose="02010609060101010101" pitchFamily="49" charset="-122"/>
                <a:ea typeface="黑体" panose="02010609060101010101" pitchFamily="49" charset="-122"/>
              </a:rPr>
              <a:t>XY   </a:t>
            </a:r>
            <a:r>
              <a:rPr lang="zh-CN" altLang="en-US" sz="2800" dirty="0">
                <a:solidFill>
                  <a:srgbClr val="FFFF00"/>
                </a:solidFill>
                <a:latin typeface="黑体" panose="02010609060101010101" pitchFamily="49" charset="-122"/>
                <a:ea typeface="黑体" panose="02010609060101010101" pitchFamily="49" charset="-122"/>
              </a:rPr>
              <a:t>女性</a:t>
            </a:r>
            <a:endParaRPr lang="en-US" altLang="zh-CN" sz="2800" dirty="0">
              <a:solidFill>
                <a:srgbClr val="FFFF00"/>
              </a:solidFill>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推测：</a:t>
            </a:r>
            <a:r>
              <a:rPr lang="en-US" altLang="zh-CN" sz="2400" dirty="0">
                <a:latin typeface="黑体" panose="02010609060101010101" pitchFamily="49" charset="-122"/>
                <a:ea typeface="黑体" panose="02010609060101010101" pitchFamily="49" charset="-122"/>
              </a:rPr>
              <a:t>Y</a:t>
            </a:r>
            <a:r>
              <a:rPr lang="zh-CN" altLang="en-US" sz="2400" dirty="0">
                <a:latin typeface="黑体" panose="02010609060101010101" pitchFamily="49" charset="-122"/>
                <a:ea typeface="黑体" panose="02010609060101010101" pitchFamily="49" charset="-122"/>
              </a:rPr>
              <a:t>染色体上性别决定基因缺失或失活。</a:t>
            </a:r>
            <a:endParaRPr lang="en-US" altLang="zh-CN" sz="2400" dirty="0">
              <a:latin typeface="黑体" panose="02010609060101010101" pitchFamily="49" charset="-122"/>
              <a:ea typeface="黑体" panose="02010609060101010101" pitchFamily="49" charset="-122"/>
            </a:endParaRPr>
          </a:p>
          <a:p>
            <a:endParaRPr lang="zh-CN" altLang="en-US" sz="3600" dirty="0">
              <a:latin typeface="黑体" panose="02010609060101010101" pitchFamily="49" charset="-122"/>
              <a:ea typeface="黑体" panose="02010609060101010101" pitchFamily="49" charset="-122"/>
            </a:endParaRPr>
          </a:p>
        </p:txBody>
      </p:sp>
      <p:sp>
        <p:nvSpPr>
          <p:cNvPr id="11" name="标题 1"/>
          <p:cNvSpPr>
            <a:spLocks noGrp="1"/>
          </p:cNvSpPr>
          <p:nvPr>
            <p:ph type="title"/>
          </p:nvPr>
        </p:nvSpPr>
        <p:spPr>
          <a:xfrm>
            <a:off x="457200" y="2048525"/>
            <a:ext cx="8229600" cy="914400"/>
          </a:xfrm>
        </p:spPr>
        <p:txBody>
          <a:bodyPr/>
          <a:lstStyle/>
          <a:p>
            <a:r>
              <a:rPr lang="zh-CN" altLang="en-US" sz="3200" b="1" dirty="0" smtClean="0">
                <a:solidFill>
                  <a:srgbClr val="FF0000"/>
                </a:solidFill>
                <a:latin typeface="黑体" panose="02010609060101010101" pitchFamily="49" charset="-122"/>
                <a:ea typeface="黑体" panose="02010609060101010101" pitchFamily="49" charset="-122"/>
              </a:rPr>
              <a:t>性别异常个体</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type="body" idx="1"/>
          </p:nvPr>
        </p:nvSpPr>
        <p:spPr>
          <a:xfrm>
            <a:off x="304800" y="762000"/>
            <a:ext cx="8382000" cy="5486400"/>
          </a:xfrm>
        </p:spPr>
        <p:txBody>
          <a:bodyPr/>
          <a:lstStyle/>
          <a:p>
            <a:pPr marL="0" indent="0">
              <a:lnSpc>
                <a:spcPct val="90000"/>
              </a:lnSpc>
              <a:buFontTx/>
              <a:buNone/>
            </a:pPr>
            <a:r>
              <a:rPr lang="zh-CN" altLang="en-US" dirty="0" smtClean="0">
                <a:solidFill>
                  <a:srgbClr val="FFFF00"/>
                </a:solidFill>
                <a:latin typeface="黑体" panose="02010609060101010101" pitchFamily="49" charset="-122"/>
                <a:ea typeface="黑体" panose="02010609060101010101" pitchFamily="49" charset="-122"/>
              </a:rPr>
              <a:t>         交换率与重组率的关系</a:t>
            </a:r>
            <a:r>
              <a:rPr lang="zh-CN" altLang="en-US" sz="2400" dirty="0" smtClean="0">
                <a:latin typeface="黑体" panose="02010609060101010101" pitchFamily="49" charset="-122"/>
                <a:ea typeface="黑体" panose="02010609060101010101" pitchFamily="49" charset="-122"/>
              </a:rPr>
              <a:t>　</a:t>
            </a:r>
          </a:p>
          <a:p>
            <a:pPr marL="0" indent="0">
              <a:lnSpc>
                <a:spcPct val="145000"/>
              </a:lnSpc>
              <a:spcBef>
                <a:spcPct val="30000"/>
              </a:spcBef>
              <a:buFontTx/>
              <a:buNone/>
            </a:pPr>
            <a:r>
              <a:rPr lang="zh-CN" altLang="en-US" sz="2800" dirty="0" smtClean="0">
                <a:latin typeface="黑体" panose="02010609060101010101" pitchFamily="49" charset="-122"/>
                <a:ea typeface="黑体" panose="02010609060101010101" pitchFamily="49" charset="-122"/>
              </a:rPr>
              <a:t>交换是指遗传物质的局部互换，而重组则是交换后形成基因的重新组合。</a:t>
            </a:r>
            <a:r>
              <a:rPr lang="zh-CN" altLang="en-US" sz="2800" dirty="0" smtClean="0">
                <a:solidFill>
                  <a:srgbClr val="FFFF00"/>
                </a:solidFill>
                <a:latin typeface="黑体" panose="02010609060101010101" pitchFamily="49" charset="-122"/>
                <a:ea typeface="黑体" panose="02010609060101010101" pitchFamily="49" charset="-122"/>
              </a:rPr>
              <a:t>交换的遗传学效应体现在重组体中，但无法检测其实际大小，只能用重组率来估计，</a:t>
            </a:r>
            <a:r>
              <a:rPr lang="zh-CN" altLang="en-US" sz="2800" dirty="0" smtClean="0">
                <a:solidFill>
                  <a:srgbClr val="FF3300"/>
                </a:solidFill>
                <a:latin typeface="黑体" panose="02010609060101010101" pitchFamily="49" charset="-122"/>
                <a:ea typeface="黑体" panose="02010609060101010101" pitchFamily="49" charset="-122"/>
              </a:rPr>
              <a:t>只有紧密连锁的基因间的重组率才是可靠的交换值，</a:t>
            </a:r>
            <a:r>
              <a:rPr lang="zh-CN" altLang="en-US" sz="2800" dirty="0" smtClean="0">
                <a:latin typeface="黑体" panose="02010609060101010101" pitchFamily="49" charset="-122"/>
                <a:ea typeface="黑体" panose="02010609060101010101" pitchFamily="49" charset="-122"/>
              </a:rPr>
              <a:t>因为两个连锁基因间的相对距离越大，发生双交换或其他偶数次交换的可能性越多，在这种情况下，重组率会低估交换率。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667000" y="76200"/>
            <a:ext cx="3886200" cy="762000"/>
          </a:xfrm>
          <a:noFill/>
        </p:spPr>
        <p:txBody>
          <a:bodyPr/>
          <a:lstStyle/>
          <a:p>
            <a:pPr algn="l"/>
            <a:r>
              <a:rPr lang="en-US" altLang="zh-CN" sz="3200" dirty="0">
                <a:solidFill>
                  <a:srgbClr val="FFFF00"/>
                </a:solidFill>
              </a:rPr>
              <a:t> </a:t>
            </a:r>
            <a:r>
              <a:rPr lang="en-US" altLang="zh-CN" sz="3200" dirty="0" smtClean="0">
                <a:solidFill>
                  <a:srgbClr val="FFFF00"/>
                </a:solidFill>
              </a:rPr>
              <a:t>   </a:t>
            </a:r>
            <a:r>
              <a:rPr lang="zh-CN" altLang="en-US" sz="3200" dirty="0" smtClean="0">
                <a:solidFill>
                  <a:srgbClr val="FFFF00"/>
                </a:solidFill>
                <a:latin typeface="黑体" panose="02010609060101010101" pitchFamily="49" charset="-122"/>
                <a:ea typeface="黑体" panose="02010609060101010101" pitchFamily="49" charset="-122"/>
              </a:rPr>
              <a:t>重组率的测定</a:t>
            </a:r>
            <a:r>
              <a:rPr lang="zh-CN" altLang="en-US" dirty="0" smtClean="0">
                <a:latin typeface="黑体" panose="02010609060101010101" pitchFamily="49" charset="-122"/>
                <a:ea typeface="黑体" panose="02010609060101010101" pitchFamily="49" charset="-122"/>
              </a:rPr>
              <a:t> </a:t>
            </a:r>
          </a:p>
        </p:txBody>
      </p:sp>
      <p:sp>
        <p:nvSpPr>
          <p:cNvPr id="61443" name="Rectangle 3"/>
          <p:cNvSpPr>
            <a:spLocks noGrp="1" noChangeArrowheads="1"/>
          </p:cNvSpPr>
          <p:nvPr>
            <p:ph type="body" idx="1"/>
          </p:nvPr>
        </p:nvSpPr>
        <p:spPr>
          <a:xfrm>
            <a:off x="228600" y="762000"/>
            <a:ext cx="8686800" cy="1676400"/>
          </a:xfrm>
        </p:spPr>
        <p:txBody>
          <a:bodyPr/>
          <a:lstStyle/>
          <a:p>
            <a:pPr marL="0" indent="0">
              <a:lnSpc>
                <a:spcPct val="120000"/>
              </a:lnSpc>
              <a:buFontTx/>
              <a:buNone/>
            </a:pPr>
            <a:r>
              <a:rPr lang="zh-CN" altLang="en-US" sz="2400" dirty="0" smtClean="0">
                <a:latin typeface="黑体" panose="02010609060101010101" pitchFamily="49" charset="-122"/>
                <a:ea typeface="黑体" panose="02010609060101010101" pitchFamily="49" charset="-122"/>
              </a:rPr>
              <a:t>支配玉米籽粒的两对基因是连锁的，其糊粉层有色（</a:t>
            </a:r>
            <a:r>
              <a:rPr lang="en-US" altLang="zh-CN" sz="2400" i="1" dirty="0" smtClean="0">
                <a:latin typeface="黑体" panose="02010609060101010101" pitchFamily="49" charset="-122"/>
                <a:ea typeface="黑体" panose="02010609060101010101" pitchFamily="49" charset="-122"/>
              </a:rPr>
              <a:t>C</a:t>
            </a:r>
            <a:r>
              <a:rPr lang="zh-CN" altLang="en-US" sz="2400" dirty="0" smtClean="0">
                <a:latin typeface="黑体" panose="02010609060101010101" pitchFamily="49" charset="-122"/>
                <a:ea typeface="黑体" panose="02010609060101010101" pitchFamily="49" charset="-122"/>
              </a:rPr>
              <a:t>）对无色（</a:t>
            </a:r>
            <a:r>
              <a:rPr lang="en-US" altLang="zh-CN" sz="2400" i="1" dirty="0" smtClean="0">
                <a:latin typeface="黑体" panose="02010609060101010101" pitchFamily="49" charset="-122"/>
                <a:ea typeface="黑体" panose="02010609060101010101" pitchFamily="49" charset="-122"/>
              </a:rPr>
              <a:t>c</a:t>
            </a:r>
            <a:r>
              <a:rPr lang="zh-CN" altLang="en-US" sz="2400" dirty="0" smtClean="0">
                <a:latin typeface="黑体" panose="02010609060101010101" pitchFamily="49" charset="-122"/>
                <a:ea typeface="黑体" panose="02010609060101010101" pitchFamily="49" charset="-122"/>
              </a:rPr>
              <a:t>）为显性，籽粒饱满（</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）对凹陷（</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）为显性。取亲本植株</a:t>
            </a:r>
            <a:r>
              <a:rPr lang="zh-CN" altLang="en-US" sz="2400" dirty="0" smtClean="0">
                <a:solidFill>
                  <a:srgbClr val="FFFF00"/>
                </a:solidFill>
                <a:latin typeface="黑体" panose="02010609060101010101" pitchFamily="49" charset="-122"/>
                <a:ea typeface="黑体" panose="02010609060101010101" pitchFamily="49" charset="-122"/>
              </a:rPr>
              <a:t>互引相</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coupling phase</a:t>
            </a:r>
            <a:r>
              <a:rPr lang="zh-CN" altLang="en-US" sz="2400" dirty="0" smtClean="0">
                <a:latin typeface="黑体" panose="02010609060101010101" pitchFamily="49" charset="-122"/>
                <a:ea typeface="黑体" panose="02010609060101010101" pitchFamily="49" charset="-122"/>
              </a:rPr>
              <a:t>）</a:t>
            </a:r>
            <a:r>
              <a:rPr lang="en-US" altLang="zh-CN" sz="2400" i="1" dirty="0" smtClean="0">
                <a:latin typeface="黑体" panose="02010609060101010101" pitchFamily="49" charset="-122"/>
                <a:ea typeface="黑体" panose="02010609060101010101" pitchFamily="49" charset="-122"/>
              </a:rPr>
              <a:t>C </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a:t>
            </a:r>
            <a:r>
              <a:rPr lang="en-US" altLang="zh-CN" sz="2400" i="1" dirty="0" smtClean="0">
                <a:latin typeface="黑体" panose="02010609060101010101" pitchFamily="49" charset="-122"/>
                <a:ea typeface="黑体" panose="02010609060101010101" pitchFamily="49" charset="-122"/>
              </a:rPr>
              <a:t>C </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与</a:t>
            </a:r>
            <a:r>
              <a:rPr lang="en-US" altLang="zh-CN" sz="2400" i="1" dirty="0" smtClean="0">
                <a:latin typeface="黑体" panose="02010609060101010101" pitchFamily="49" charset="-122"/>
                <a:ea typeface="黑体" panose="02010609060101010101" pitchFamily="49" charset="-122"/>
              </a:rPr>
              <a:t>c </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a:t>
            </a:r>
            <a:r>
              <a:rPr lang="en-US" altLang="zh-CN" sz="2400" i="1" dirty="0" smtClean="0">
                <a:latin typeface="黑体" panose="02010609060101010101" pitchFamily="49" charset="-122"/>
                <a:ea typeface="黑体" panose="02010609060101010101" pitchFamily="49" charset="-122"/>
              </a:rPr>
              <a:t>c </a:t>
            </a:r>
            <a:r>
              <a:rPr lang="en-US" altLang="zh-CN" sz="2400" i="1" dirty="0" err="1" smtClean="0">
                <a:latin typeface="黑体" panose="02010609060101010101" pitchFamily="49" charset="-122"/>
                <a:ea typeface="黑体" panose="02010609060101010101" pitchFamily="49" charset="-122"/>
              </a:rPr>
              <a:t>sh</a:t>
            </a:r>
            <a:r>
              <a:rPr lang="zh-CN" altLang="en-US" sz="2400" dirty="0" smtClean="0">
                <a:latin typeface="黑体" panose="02010609060101010101" pitchFamily="49" charset="-122"/>
                <a:ea typeface="黑体" panose="02010609060101010101" pitchFamily="49" charset="-122"/>
              </a:rPr>
              <a:t>杂交，其</a:t>
            </a:r>
            <a:r>
              <a:rPr lang="en-US" altLang="zh-CN" sz="2400" dirty="0" smtClean="0">
                <a:latin typeface="黑体" panose="02010609060101010101" pitchFamily="49" charset="-122"/>
                <a:ea typeface="黑体" panose="02010609060101010101" pitchFamily="49" charset="-122"/>
              </a:rPr>
              <a:t>F</a:t>
            </a:r>
            <a:r>
              <a:rPr lang="en-US" altLang="zh-CN" sz="2400" baseline="-250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与双隐性亲本测交时，有如下结果：</a:t>
            </a:r>
          </a:p>
        </p:txBody>
      </p:sp>
      <p:pic>
        <p:nvPicPr>
          <p:cNvPr id="6144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t="6325" b="11462"/>
          <a:stretch>
            <a:fillRect/>
          </a:stretch>
        </p:blipFill>
        <p:spPr bwMode="auto">
          <a:xfrm>
            <a:off x="363256" y="2743200"/>
            <a:ext cx="835122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7" name="Rectangle 10"/>
          <p:cNvSpPr>
            <a:spLocks noChangeArrowheads="1"/>
          </p:cNvSpPr>
          <p:nvPr/>
        </p:nvSpPr>
        <p:spPr bwMode="auto">
          <a:xfrm>
            <a:off x="363256" y="6074234"/>
            <a:ext cx="87142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FFFF00"/>
                </a:solidFill>
                <a:latin typeface="黑体" panose="02010609060101010101" pitchFamily="49" charset="-122"/>
                <a:ea typeface="黑体" panose="02010609060101010101" pitchFamily="49" charset="-122"/>
              </a:rPr>
              <a:t>重组率＝（</a:t>
            </a:r>
            <a:r>
              <a:rPr lang="en-US" altLang="zh-CN" sz="2400" b="1" dirty="0">
                <a:solidFill>
                  <a:srgbClr val="FFFF00"/>
                </a:solidFill>
                <a:latin typeface="黑体" panose="02010609060101010101" pitchFamily="49" charset="-122"/>
                <a:ea typeface="黑体" panose="02010609060101010101" pitchFamily="49" charset="-122"/>
              </a:rPr>
              <a:t>149</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152</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4 032</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4 035</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149</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152</a:t>
            </a:r>
            <a:r>
              <a:rPr lang="zh-CN" altLang="en-US" sz="2400" b="1" dirty="0" smtClean="0">
                <a:solidFill>
                  <a:srgbClr val="FFFF00"/>
                </a:solidFill>
                <a:latin typeface="黑体" panose="02010609060101010101" pitchFamily="49" charset="-122"/>
                <a:ea typeface="黑体" panose="02010609060101010101" pitchFamily="49" charset="-122"/>
              </a:rPr>
              <a:t>）＝</a:t>
            </a:r>
            <a:r>
              <a:rPr lang="en-US" altLang="zh-CN" sz="2400" b="1" dirty="0" smtClean="0">
                <a:solidFill>
                  <a:srgbClr val="FFFF00"/>
                </a:solidFill>
                <a:latin typeface="黑体" panose="02010609060101010101" pitchFamily="49" charset="-122"/>
                <a:ea typeface="黑体" panose="02010609060101010101" pitchFamily="49" charset="-122"/>
              </a:rPr>
              <a:t> 3.6</a:t>
            </a:r>
            <a:r>
              <a:rPr lang="en-US" altLang="zh-CN" sz="2400" b="1" dirty="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zh-CN" altLang="zh-CN" sz="3600" smtClean="0">
              <a:solidFill>
                <a:srgbClr val="FFFF00"/>
              </a:solidFill>
              <a:latin typeface="华文新魏" pitchFamily="2" charset="-122"/>
              <a:ea typeface="华文新魏" pitchFamily="2" charset="-122"/>
            </a:endParaRPr>
          </a:p>
        </p:txBody>
      </p:sp>
      <p:sp>
        <p:nvSpPr>
          <p:cNvPr id="62467" name="Rectangle 3"/>
          <p:cNvSpPr>
            <a:spLocks noGrp="1" noChangeArrowheads="1"/>
          </p:cNvSpPr>
          <p:nvPr>
            <p:ph type="body" idx="1"/>
          </p:nvPr>
        </p:nvSpPr>
        <p:spPr>
          <a:xfrm>
            <a:off x="533400" y="1371600"/>
            <a:ext cx="8229600" cy="4495800"/>
          </a:xfrm>
        </p:spPr>
        <p:txBody>
          <a:bodyPr/>
          <a:lstStyle/>
          <a:p>
            <a:endParaRPr lang="zh-CN" altLang="zh-CN" smtClean="0"/>
          </a:p>
        </p:txBody>
      </p:sp>
      <p:pic>
        <p:nvPicPr>
          <p:cNvPr id="62468" name="Picture 4" descr="互引与互斥相"/>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914400"/>
            <a:ext cx="681206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solidFill>
                  <a:srgbClr val="FFFF00"/>
                </a:solidFill>
                <a:latin typeface="黑体" panose="02010609060101010101" pitchFamily="49" charset="-122"/>
                <a:ea typeface="黑体" panose="02010609060101010101" pitchFamily="49" charset="-122"/>
              </a:rPr>
              <a:t>测交可以简化重组率计算</a:t>
            </a:r>
            <a:endParaRPr lang="zh-CN" altLang="en-US" sz="3600" dirty="0">
              <a:solidFill>
                <a:srgbClr val="FFFF00"/>
              </a:solidFill>
              <a:latin typeface="黑体" panose="02010609060101010101" pitchFamily="49" charset="-122"/>
              <a:ea typeface="黑体" panose="02010609060101010101" pitchFamily="49" charset="-122"/>
            </a:endParaRPr>
          </a:p>
        </p:txBody>
      </p:sp>
      <p:grpSp>
        <p:nvGrpSpPr>
          <p:cNvPr id="13" name="组合 12"/>
          <p:cNvGrpSpPr/>
          <p:nvPr/>
        </p:nvGrpSpPr>
        <p:grpSpPr>
          <a:xfrm>
            <a:off x="685800" y="1676400"/>
            <a:ext cx="2743200" cy="1314510"/>
            <a:chOff x="1295400" y="1676400"/>
            <a:chExt cx="2743200" cy="1314510"/>
          </a:xfrm>
        </p:grpSpPr>
        <p:cxnSp>
          <p:nvCxnSpPr>
            <p:cNvPr id="6" name="直接连接符 5"/>
            <p:cNvCxnSpPr/>
            <p:nvPr/>
          </p:nvCxnSpPr>
          <p:spPr bwMode="auto">
            <a:xfrm>
              <a:off x="1371600" y="20574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直接连接符 6"/>
            <p:cNvCxnSpPr/>
            <p:nvPr/>
          </p:nvCxnSpPr>
          <p:spPr bwMode="auto">
            <a:xfrm>
              <a:off x="1371600" y="25908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1295400" y="1676400"/>
              <a:ext cx="356188" cy="400110"/>
            </a:xfrm>
            <a:prstGeom prst="rect">
              <a:avLst/>
            </a:prstGeom>
            <a:noFill/>
          </p:spPr>
          <p:txBody>
            <a:bodyPr wrap="none" rtlCol="0">
              <a:spAutoFit/>
            </a:bodyPr>
            <a:lstStyle/>
            <a:p>
              <a:r>
                <a:rPr lang="en-US" altLang="zh-CN" dirty="0" smtClean="0"/>
                <a:t>A</a:t>
              </a:r>
              <a:endParaRPr lang="zh-CN" altLang="en-US" dirty="0"/>
            </a:p>
          </p:txBody>
        </p:sp>
        <p:sp>
          <p:nvSpPr>
            <p:cNvPr id="9" name="TextBox 8"/>
            <p:cNvSpPr txBox="1"/>
            <p:nvPr/>
          </p:nvSpPr>
          <p:spPr>
            <a:xfrm>
              <a:off x="3657600" y="1676400"/>
              <a:ext cx="356188" cy="400110"/>
            </a:xfrm>
            <a:prstGeom prst="rect">
              <a:avLst/>
            </a:prstGeom>
            <a:noFill/>
          </p:spPr>
          <p:txBody>
            <a:bodyPr wrap="none" rtlCol="0">
              <a:spAutoFit/>
            </a:bodyPr>
            <a:lstStyle/>
            <a:p>
              <a:r>
                <a:rPr lang="en-US" altLang="zh-CN" dirty="0" smtClean="0"/>
                <a:t>B</a:t>
              </a:r>
              <a:endParaRPr lang="zh-CN" altLang="en-US" dirty="0"/>
            </a:p>
          </p:txBody>
        </p:sp>
        <p:sp>
          <p:nvSpPr>
            <p:cNvPr id="10" name="TextBox 9"/>
            <p:cNvSpPr txBox="1"/>
            <p:nvPr/>
          </p:nvSpPr>
          <p:spPr>
            <a:xfrm>
              <a:off x="1371600" y="2590800"/>
              <a:ext cx="327334" cy="400110"/>
            </a:xfrm>
            <a:prstGeom prst="rect">
              <a:avLst/>
            </a:prstGeom>
            <a:noFill/>
          </p:spPr>
          <p:txBody>
            <a:bodyPr wrap="none" rtlCol="0">
              <a:spAutoFit/>
            </a:bodyPr>
            <a:lstStyle/>
            <a:p>
              <a:r>
                <a:rPr lang="en-US" altLang="zh-CN" dirty="0" smtClean="0"/>
                <a:t>a</a:t>
              </a:r>
              <a:endParaRPr lang="zh-CN" altLang="en-US" dirty="0"/>
            </a:p>
          </p:txBody>
        </p:sp>
        <p:sp>
          <p:nvSpPr>
            <p:cNvPr id="11" name="TextBox 10"/>
            <p:cNvSpPr txBox="1"/>
            <p:nvPr/>
          </p:nvSpPr>
          <p:spPr>
            <a:xfrm>
              <a:off x="3657600" y="2590800"/>
              <a:ext cx="327334" cy="400110"/>
            </a:xfrm>
            <a:prstGeom prst="rect">
              <a:avLst/>
            </a:prstGeom>
            <a:noFill/>
          </p:spPr>
          <p:txBody>
            <a:bodyPr wrap="none" rtlCol="0">
              <a:spAutoFit/>
            </a:bodyPr>
            <a:lstStyle/>
            <a:p>
              <a:r>
                <a:rPr lang="en-US" altLang="zh-CN" dirty="0" smtClean="0"/>
                <a:t>b</a:t>
              </a:r>
              <a:endParaRPr lang="zh-CN" altLang="en-US" dirty="0"/>
            </a:p>
          </p:txBody>
        </p:sp>
      </p:grpSp>
      <p:cxnSp>
        <p:nvCxnSpPr>
          <p:cNvPr id="15" name="直接连接符 14"/>
          <p:cNvCxnSpPr/>
          <p:nvPr/>
        </p:nvCxnSpPr>
        <p:spPr bwMode="auto">
          <a:xfrm>
            <a:off x="5638800" y="20574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7" name="TextBox 16"/>
          <p:cNvSpPr txBox="1"/>
          <p:nvPr/>
        </p:nvSpPr>
        <p:spPr>
          <a:xfrm>
            <a:off x="5562600" y="1676400"/>
            <a:ext cx="327334" cy="400110"/>
          </a:xfrm>
          <a:prstGeom prst="rect">
            <a:avLst/>
          </a:prstGeom>
          <a:noFill/>
        </p:spPr>
        <p:txBody>
          <a:bodyPr wrap="none" rtlCol="0">
            <a:spAutoFit/>
          </a:bodyPr>
          <a:lstStyle/>
          <a:p>
            <a:r>
              <a:rPr lang="en-US" altLang="zh-CN" dirty="0" smtClean="0"/>
              <a:t>a</a:t>
            </a:r>
            <a:endParaRPr lang="zh-CN" altLang="en-US" dirty="0"/>
          </a:p>
        </p:txBody>
      </p:sp>
      <p:sp>
        <p:nvSpPr>
          <p:cNvPr id="18" name="TextBox 17"/>
          <p:cNvSpPr txBox="1"/>
          <p:nvPr/>
        </p:nvSpPr>
        <p:spPr>
          <a:xfrm>
            <a:off x="7924800" y="1676400"/>
            <a:ext cx="327334" cy="400110"/>
          </a:xfrm>
          <a:prstGeom prst="rect">
            <a:avLst/>
          </a:prstGeom>
          <a:noFill/>
        </p:spPr>
        <p:txBody>
          <a:bodyPr wrap="none" rtlCol="0">
            <a:spAutoFit/>
          </a:bodyPr>
          <a:lstStyle/>
          <a:p>
            <a:r>
              <a:rPr lang="en-US" altLang="zh-CN" dirty="0" smtClean="0"/>
              <a:t>b</a:t>
            </a:r>
            <a:endParaRPr lang="zh-CN" altLang="en-US" dirty="0"/>
          </a:p>
        </p:txBody>
      </p:sp>
      <p:grpSp>
        <p:nvGrpSpPr>
          <p:cNvPr id="25" name="组合 24"/>
          <p:cNvGrpSpPr/>
          <p:nvPr/>
        </p:nvGrpSpPr>
        <p:grpSpPr>
          <a:xfrm>
            <a:off x="5638800" y="2590800"/>
            <a:ext cx="2667000" cy="400110"/>
            <a:chOff x="5638800" y="2590800"/>
            <a:chExt cx="2667000" cy="400110"/>
          </a:xfrm>
        </p:grpSpPr>
        <p:cxnSp>
          <p:nvCxnSpPr>
            <p:cNvPr id="16" name="直接连接符 15"/>
            <p:cNvCxnSpPr/>
            <p:nvPr/>
          </p:nvCxnSpPr>
          <p:spPr bwMode="auto">
            <a:xfrm>
              <a:off x="5638800" y="25908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638800" y="2590800"/>
              <a:ext cx="327334" cy="400110"/>
            </a:xfrm>
            <a:prstGeom prst="rect">
              <a:avLst/>
            </a:prstGeom>
            <a:noFill/>
          </p:spPr>
          <p:txBody>
            <a:bodyPr wrap="none" rtlCol="0">
              <a:spAutoFit/>
            </a:bodyPr>
            <a:lstStyle/>
            <a:p>
              <a:r>
                <a:rPr lang="en-US" altLang="zh-CN" dirty="0" smtClean="0"/>
                <a:t>a</a:t>
              </a:r>
              <a:endParaRPr lang="zh-CN" altLang="en-US" dirty="0"/>
            </a:p>
          </p:txBody>
        </p:sp>
        <p:sp>
          <p:nvSpPr>
            <p:cNvPr id="20" name="TextBox 19"/>
            <p:cNvSpPr txBox="1"/>
            <p:nvPr/>
          </p:nvSpPr>
          <p:spPr>
            <a:xfrm>
              <a:off x="7924800" y="2590800"/>
              <a:ext cx="327334" cy="400110"/>
            </a:xfrm>
            <a:prstGeom prst="rect">
              <a:avLst/>
            </a:prstGeom>
            <a:noFill/>
          </p:spPr>
          <p:txBody>
            <a:bodyPr wrap="none" rtlCol="0">
              <a:spAutoFit/>
            </a:bodyPr>
            <a:lstStyle/>
            <a:p>
              <a:r>
                <a:rPr lang="en-US" altLang="zh-CN" dirty="0" smtClean="0"/>
                <a:t>b</a:t>
              </a:r>
              <a:endParaRPr lang="zh-CN" altLang="en-US" dirty="0"/>
            </a:p>
          </p:txBody>
        </p:sp>
      </p:grpSp>
      <p:cxnSp>
        <p:nvCxnSpPr>
          <p:cNvPr id="22" name="直接连接符 21"/>
          <p:cNvCxnSpPr/>
          <p:nvPr/>
        </p:nvCxnSpPr>
        <p:spPr bwMode="auto">
          <a:xfrm>
            <a:off x="4038600" y="3048000"/>
            <a:ext cx="0" cy="3581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直接连接符 23"/>
          <p:cNvCxnSpPr/>
          <p:nvPr/>
        </p:nvCxnSpPr>
        <p:spPr bwMode="auto">
          <a:xfrm>
            <a:off x="1143000" y="3886200"/>
            <a:ext cx="609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0" name="组合 29"/>
          <p:cNvGrpSpPr/>
          <p:nvPr/>
        </p:nvGrpSpPr>
        <p:grpSpPr>
          <a:xfrm>
            <a:off x="1295400" y="3962400"/>
            <a:ext cx="2667000" cy="457200"/>
            <a:chOff x="4343400" y="3581400"/>
            <a:chExt cx="2667000" cy="457200"/>
          </a:xfrm>
        </p:grpSpPr>
        <p:cxnSp>
          <p:nvCxnSpPr>
            <p:cNvPr id="27" name="直接连接符 26"/>
            <p:cNvCxnSpPr/>
            <p:nvPr/>
          </p:nvCxnSpPr>
          <p:spPr bwMode="auto">
            <a:xfrm>
              <a:off x="4343400" y="40386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TextBox 27"/>
            <p:cNvSpPr txBox="1"/>
            <p:nvPr/>
          </p:nvSpPr>
          <p:spPr>
            <a:xfrm>
              <a:off x="4343400" y="3581400"/>
              <a:ext cx="356188" cy="400110"/>
            </a:xfrm>
            <a:prstGeom prst="rect">
              <a:avLst/>
            </a:prstGeom>
            <a:noFill/>
          </p:spPr>
          <p:txBody>
            <a:bodyPr wrap="none" rtlCol="0">
              <a:spAutoFit/>
            </a:bodyPr>
            <a:lstStyle/>
            <a:p>
              <a:r>
                <a:rPr lang="en-US" altLang="zh-CN" dirty="0" smtClean="0"/>
                <a:t>A</a:t>
              </a:r>
              <a:endParaRPr lang="zh-CN" altLang="en-US" dirty="0"/>
            </a:p>
          </p:txBody>
        </p:sp>
        <p:sp>
          <p:nvSpPr>
            <p:cNvPr id="29" name="TextBox 28"/>
            <p:cNvSpPr txBox="1"/>
            <p:nvPr/>
          </p:nvSpPr>
          <p:spPr>
            <a:xfrm>
              <a:off x="6553200" y="3581400"/>
              <a:ext cx="356188" cy="400110"/>
            </a:xfrm>
            <a:prstGeom prst="rect">
              <a:avLst/>
            </a:prstGeom>
            <a:noFill/>
          </p:spPr>
          <p:txBody>
            <a:bodyPr wrap="none" rtlCol="0">
              <a:spAutoFit/>
            </a:bodyPr>
            <a:lstStyle/>
            <a:p>
              <a:r>
                <a:rPr lang="en-US" altLang="zh-CN" dirty="0" smtClean="0"/>
                <a:t>B</a:t>
              </a:r>
              <a:endParaRPr lang="zh-CN" altLang="en-US" dirty="0"/>
            </a:p>
          </p:txBody>
        </p:sp>
      </p:grpSp>
      <p:grpSp>
        <p:nvGrpSpPr>
          <p:cNvPr id="31" name="组合 30"/>
          <p:cNvGrpSpPr/>
          <p:nvPr/>
        </p:nvGrpSpPr>
        <p:grpSpPr>
          <a:xfrm>
            <a:off x="1295400" y="4572000"/>
            <a:ext cx="2667000" cy="457200"/>
            <a:chOff x="4343400" y="3581400"/>
            <a:chExt cx="2667000" cy="457200"/>
          </a:xfrm>
        </p:grpSpPr>
        <p:cxnSp>
          <p:nvCxnSpPr>
            <p:cNvPr id="32" name="直接连接符 31"/>
            <p:cNvCxnSpPr/>
            <p:nvPr/>
          </p:nvCxnSpPr>
          <p:spPr bwMode="auto">
            <a:xfrm>
              <a:off x="4343400" y="40386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TextBox 32"/>
            <p:cNvSpPr txBox="1"/>
            <p:nvPr/>
          </p:nvSpPr>
          <p:spPr>
            <a:xfrm>
              <a:off x="4343400" y="3581400"/>
              <a:ext cx="327334" cy="400110"/>
            </a:xfrm>
            <a:prstGeom prst="rect">
              <a:avLst/>
            </a:prstGeom>
            <a:noFill/>
          </p:spPr>
          <p:txBody>
            <a:bodyPr wrap="none" rtlCol="0">
              <a:spAutoFit/>
            </a:bodyPr>
            <a:lstStyle/>
            <a:p>
              <a:r>
                <a:rPr lang="en-US" altLang="zh-CN" dirty="0" smtClean="0"/>
                <a:t>a</a:t>
              </a:r>
              <a:endParaRPr lang="zh-CN" altLang="en-US" dirty="0"/>
            </a:p>
          </p:txBody>
        </p:sp>
        <p:sp>
          <p:nvSpPr>
            <p:cNvPr id="34" name="TextBox 33"/>
            <p:cNvSpPr txBox="1"/>
            <p:nvPr/>
          </p:nvSpPr>
          <p:spPr>
            <a:xfrm>
              <a:off x="6553200" y="3581400"/>
              <a:ext cx="327334" cy="400110"/>
            </a:xfrm>
            <a:prstGeom prst="rect">
              <a:avLst/>
            </a:prstGeom>
            <a:noFill/>
          </p:spPr>
          <p:txBody>
            <a:bodyPr wrap="none" rtlCol="0">
              <a:spAutoFit/>
            </a:bodyPr>
            <a:lstStyle/>
            <a:p>
              <a:r>
                <a:rPr lang="en-US" altLang="zh-CN" dirty="0" smtClean="0"/>
                <a:t>b</a:t>
              </a:r>
              <a:endParaRPr lang="zh-CN" altLang="en-US" dirty="0"/>
            </a:p>
          </p:txBody>
        </p:sp>
      </p:grpSp>
      <p:grpSp>
        <p:nvGrpSpPr>
          <p:cNvPr id="35" name="组合 34"/>
          <p:cNvGrpSpPr/>
          <p:nvPr/>
        </p:nvGrpSpPr>
        <p:grpSpPr>
          <a:xfrm>
            <a:off x="4495800" y="3200400"/>
            <a:ext cx="2667000" cy="457200"/>
            <a:chOff x="4343400" y="3581400"/>
            <a:chExt cx="2667000" cy="457200"/>
          </a:xfrm>
        </p:grpSpPr>
        <p:cxnSp>
          <p:nvCxnSpPr>
            <p:cNvPr id="36" name="直接连接符 35"/>
            <p:cNvCxnSpPr/>
            <p:nvPr/>
          </p:nvCxnSpPr>
          <p:spPr bwMode="auto">
            <a:xfrm>
              <a:off x="4343400" y="40386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7" name="TextBox 36"/>
            <p:cNvSpPr txBox="1"/>
            <p:nvPr/>
          </p:nvSpPr>
          <p:spPr>
            <a:xfrm>
              <a:off x="4343400" y="3581400"/>
              <a:ext cx="327334" cy="400110"/>
            </a:xfrm>
            <a:prstGeom prst="rect">
              <a:avLst/>
            </a:prstGeom>
            <a:noFill/>
          </p:spPr>
          <p:txBody>
            <a:bodyPr wrap="none" rtlCol="0">
              <a:spAutoFit/>
            </a:bodyPr>
            <a:lstStyle/>
            <a:p>
              <a:r>
                <a:rPr lang="en-US" altLang="zh-CN" dirty="0" smtClean="0"/>
                <a:t>a</a:t>
              </a:r>
              <a:endParaRPr lang="zh-CN" altLang="en-US" dirty="0"/>
            </a:p>
          </p:txBody>
        </p:sp>
        <p:sp>
          <p:nvSpPr>
            <p:cNvPr id="38" name="TextBox 37"/>
            <p:cNvSpPr txBox="1"/>
            <p:nvPr/>
          </p:nvSpPr>
          <p:spPr>
            <a:xfrm>
              <a:off x="6553200" y="3581400"/>
              <a:ext cx="327334" cy="400110"/>
            </a:xfrm>
            <a:prstGeom prst="rect">
              <a:avLst/>
            </a:prstGeom>
            <a:noFill/>
          </p:spPr>
          <p:txBody>
            <a:bodyPr wrap="none" rtlCol="0">
              <a:spAutoFit/>
            </a:bodyPr>
            <a:lstStyle/>
            <a:p>
              <a:r>
                <a:rPr lang="en-US" altLang="zh-CN" dirty="0" smtClean="0"/>
                <a:t>b</a:t>
              </a:r>
              <a:endParaRPr lang="zh-CN" altLang="en-US" dirty="0"/>
            </a:p>
          </p:txBody>
        </p:sp>
      </p:grpSp>
      <p:grpSp>
        <p:nvGrpSpPr>
          <p:cNvPr id="39" name="组合 38"/>
          <p:cNvGrpSpPr/>
          <p:nvPr/>
        </p:nvGrpSpPr>
        <p:grpSpPr>
          <a:xfrm>
            <a:off x="1295400" y="5257800"/>
            <a:ext cx="2667000" cy="457200"/>
            <a:chOff x="4343400" y="3581400"/>
            <a:chExt cx="2667000" cy="457200"/>
          </a:xfrm>
        </p:grpSpPr>
        <p:cxnSp>
          <p:nvCxnSpPr>
            <p:cNvPr id="40" name="直接连接符 39"/>
            <p:cNvCxnSpPr/>
            <p:nvPr/>
          </p:nvCxnSpPr>
          <p:spPr bwMode="auto">
            <a:xfrm>
              <a:off x="4343400" y="40386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1" name="TextBox 40"/>
            <p:cNvSpPr txBox="1"/>
            <p:nvPr/>
          </p:nvSpPr>
          <p:spPr>
            <a:xfrm>
              <a:off x="4343400" y="3581400"/>
              <a:ext cx="356188" cy="400110"/>
            </a:xfrm>
            <a:prstGeom prst="rect">
              <a:avLst/>
            </a:prstGeom>
            <a:noFill/>
          </p:spPr>
          <p:txBody>
            <a:bodyPr wrap="none" rtlCol="0">
              <a:spAutoFit/>
            </a:bodyPr>
            <a:lstStyle/>
            <a:p>
              <a:r>
                <a:rPr lang="en-US" altLang="zh-CN" dirty="0" smtClean="0"/>
                <a:t>A</a:t>
              </a:r>
              <a:endParaRPr lang="zh-CN" altLang="en-US" dirty="0"/>
            </a:p>
          </p:txBody>
        </p:sp>
        <p:sp>
          <p:nvSpPr>
            <p:cNvPr id="42" name="TextBox 41"/>
            <p:cNvSpPr txBox="1"/>
            <p:nvPr/>
          </p:nvSpPr>
          <p:spPr>
            <a:xfrm>
              <a:off x="6553200" y="3581400"/>
              <a:ext cx="327334" cy="400110"/>
            </a:xfrm>
            <a:prstGeom prst="rect">
              <a:avLst/>
            </a:prstGeom>
            <a:noFill/>
          </p:spPr>
          <p:txBody>
            <a:bodyPr wrap="none" rtlCol="0">
              <a:spAutoFit/>
            </a:bodyPr>
            <a:lstStyle/>
            <a:p>
              <a:r>
                <a:rPr lang="en-US" altLang="zh-CN" dirty="0" smtClean="0"/>
                <a:t>b</a:t>
              </a:r>
              <a:endParaRPr lang="zh-CN" altLang="en-US" dirty="0"/>
            </a:p>
          </p:txBody>
        </p:sp>
      </p:grpSp>
      <p:grpSp>
        <p:nvGrpSpPr>
          <p:cNvPr id="44" name="组合 43"/>
          <p:cNvGrpSpPr/>
          <p:nvPr/>
        </p:nvGrpSpPr>
        <p:grpSpPr>
          <a:xfrm>
            <a:off x="1295400" y="5943600"/>
            <a:ext cx="2667000" cy="457200"/>
            <a:chOff x="4343400" y="3581400"/>
            <a:chExt cx="2667000" cy="457200"/>
          </a:xfrm>
        </p:grpSpPr>
        <p:cxnSp>
          <p:nvCxnSpPr>
            <p:cNvPr id="45" name="直接连接符 44"/>
            <p:cNvCxnSpPr/>
            <p:nvPr/>
          </p:nvCxnSpPr>
          <p:spPr bwMode="auto">
            <a:xfrm>
              <a:off x="4343400" y="40386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6" name="TextBox 45"/>
            <p:cNvSpPr txBox="1"/>
            <p:nvPr/>
          </p:nvSpPr>
          <p:spPr>
            <a:xfrm>
              <a:off x="4343400" y="3581400"/>
              <a:ext cx="327334" cy="400110"/>
            </a:xfrm>
            <a:prstGeom prst="rect">
              <a:avLst/>
            </a:prstGeom>
            <a:noFill/>
          </p:spPr>
          <p:txBody>
            <a:bodyPr wrap="none" rtlCol="0">
              <a:spAutoFit/>
            </a:bodyPr>
            <a:lstStyle/>
            <a:p>
              <a:r>
                <a:rPr lang="en-US" altLang="zh-CN" dirty="0" smtClean="0"/>
                <a:t>a</a:t>
              </a:r>
              <a:endParaRPr lang="zh-CN" altLang="en-US" dirty="0"/>
            </a:p>
          </p:txBody>
        </p:sp>
        <p:sp>
          <p:nvSpPr>
            <p:cNvPr id="47" name="TextBox 46"/>
            <p:cNvSpPr txBox="1"/>
            <p:nvPr/>
          </p:nvSpPr>
          <p:spPr>
            <a:xfrm>
              <a:off x="6553200" y="3581400"/>
              <a:ext cx="356188" cy="400110"/>
            </a:xfrm>
            <a:prstGeom prst="rect">
              <a:avLst/>
            </a:prstGeom>
            <a:noFill/>
          </p:spPr>
          <p:txBody>
            <a:bodyPr wrap="none" rtlCol="0">
              <a:spAutoFit/>
            </a:bodyPr>
            <a:lstStyle/>
            <a:p>
              <a:r>
                <a:rPr lang="en-US" altLang="zh-CN" dirty="0" smtClean="0"/>
                <a:t>B</a:t>
              </a:r>
              <a:endParaRPr lang="zh-CN" altLang="en-US" dirty="0"/>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533400" y="304800"/>
            <a:ext cx="8229600" cy="762000"/>
          </a:xfrm>
          <a:noFill/>
        </p:spPr>
        <p:txBody>
          <a:bodyPr/>
          <a:lstStyle/>
          <a:p>
            <a:pPr algn="l"/>
            <a:r>
              <a:rPr lang="en-US" altLang="zh-CN" sz="3200" b="1" dirty="0" smtClean="0">
                <a:solidFill>
                  <a:srgbClr val="FFFF00"/>
                </a:solidFill>
                <a:latin typeface="黑体" panose="02010609060101010101" pitchFamily="49" charset="-122"/>
                <a:ea typeface="黑体" panose="02010609060101010101" pitchFamily="49" charset="-122"/>
              </a:rPr>
              <a:t>4.6</a:t>
            </a:r>
            <a:r>
              <a:rPr lang="zh-CN" altLang="en-US" sz="3200" b="1" dirty="0" smtClean="0">
                <a:solidFill>
                  <a:srgbClr val="FFFF00"/>
                </a:solidFill>
                <a:latin typeface="黑体" panose="02010609060101010101" pitchFamily="49" charset="-122"/>
                <a:ea typeface="黑体" panose="02010609060101010101" pitchFamily="49" charset="-122"/>
              </a:rPr>
              <a:t>　</a:t>
            </a:r>
            <a:r>
              <a:rPr lang="zh-CN" altLang="en-US" sz="3200" dirty="0" smtClean="0">
                <a:solidFill>
                  <a:srgbClr val="FFFF00"/>
                </a:solidFill>
                <a:latin typeface="黑体" panose="02010609060101010101" pitchFamily="49" charset="-122"/>
                <a:ea typeface="黑体" panose="02010609060101010101" pitchFamily="49" charset="-122"/>
              </a:rPr>
              <a:t>染色体作图</a:t>
            </a:r>
          </a:p>
        </p:txBody>
      </p:sp>
      <p:sp>
        <p:nvSpPr>
          <p:cNvPr id="102403" name="Rectangle 3"/>
          <p:cNvSpPr>
            <a:spLocks noGrp="1" noChangeArrowheads="1"/>
          </p:cNvSpPr>
          <p:nvPr>
            <p:ph type="body" idx="1"/>
          </p:nvPr>
        </p:nvSpPr>
        <p:spPr>
          <a:xfrm>
            <a:off x="381000" y="1219200"/>
            <a:ext cx="8229600" cy="5181600"/>
          </a:xfrm>
        </p:spPr>
        <p:txBody>
          <a:bodyPr/>
          <a:lstStyle/>
          <a:p>
            <a:pPr marL="0" indent="0">
              <a:buFontTx/>
              <a:buNone/>
            </a:pPr>
            <a:r>
              <a:rPr lang="en-US" altLang="zh-CN" sz="2800" dirty="0" smtClean="0">
                <a:solidFill>
                  <a:srgbClr val="FFFF00"/>
                </a:solidFill>
                <a:latin typeface="黑体" panose="02010609060101010101" pitchFamily="49" charset="-122"/>
                <a:ea typeface="黑体" panose="02010609060101010101" pitchFamily="49" charset="-122"/>
              </a:rPr>
              <a:t>4.6.1</a:t>
            </a:r>
            <a:r>
              <a:rPr lang="zh-CN" altLang="en-US" sz="2800" dirty="0" smtClean="0">
                <a:solidFill>
                  <a:srgbClr val="FFFF00"/>
                </a:solidFill>
                <a:latin typeface="黑体" panose="02010609060101010101" pitchFamily="49" charset="-122"/>
                <a:ea typeface="黑体" panose="02010609060101010101" pitchFamily="49" charset="-122"/>
              </a:rPr>
              <a:t>　基因直线排列原理及其相关概念</a:t>
            </a:r>
          </a:p>
          <a:p>
            <a:pPr marL="0" indent="0">
              <a:lnSpc>
                <a:spcPct val="110000"/>
              </a:lnSpc>
              <a:buFontTx/>
              <a:buNone/>
            </a:pPr>
            <a:r>
              <a:rPr lang="zh-CN" altLang="en-US" sz="2400" dirty="0" smtClean="0"/>
              <a:t>①</a:t>
            </a:r>
            <a:r>
              <a:rPr lang="zh-CN" altLang="en-US" sz="2400" b="1" u="sng" dirty="0" smtClean="0">
                <a:solidFill>
                  <a:srgbClr val="FFFF00"/>
                </a:solidFill>
                <a:latin typeface="Comic Sans MS" panose="030F0702030302020204" pitchFamily="66" charset="0"/>
                <a:ea typeface="黑体" panose="02010609060101010101" pitchFamily="49" charset="-122"/>
              </a:rPr>
              <a:t>基因定位</a:t>
            </a:r>
            <a:r>
              <a:rPr lang="zh-CN" altLang="en-US" sz="2400" u="sng" dirty="0" smtClean="0">
                <a:latin typeface="Comic Sans MS" panose="030F0702030302020204" pitchFamily="66" charset="0"/>
                <a:ea typeface="黑体" panose="02010609060101010101" pitchFamily="49" charset="-122"/>
              </a:rPr>
              <a:t>（</a:t>
            </a:r>
            <a:r>
              <a:rPr lang="en-US" altLang="zh-CN" sz="2400" u="sng" dirty="0" smtClean="0">
                <a:latin typeface="Comic Sans MS" panose="030F0702030302020204" pitchFamily="66" charset="0"/>
                <a:ea typeface="黑体" panose="02010609060101010101" pitchFamily="49" charset="-122"/>
              </a:rPr>
              <a:t>gene mapping</a:t>
            </a: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gene localization</a:t>
            </a: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确定基因在染色体上的相对位置和排列顺序的过程。</a:t>
            </a:r>
          </a:p>
          <a:p>
            <a:pPr marL="0" indent="0">
              <a:lnSpc>
                <a:spcPct val="110000"/>
              </a:lnSpc>
              <a:buFontTx/>
              <a:buNone/>
            </a:pPr>
            <a:r>
              <a:rPr lang="zh-CN" altLang="en-US" sz="2400" dirty="0" smtClean="0"/>
              <a:t>②</a:t>
            </a:r>
            <a:r>
              <a:rPr lang="zh-CN" altLang="en-US" sz="2400" b="1" u="sng" dirty="0" smtClean="0">
                <a:solidFill>
                  <a:srgbClr val="FFFF00"/>
                </a:solidFill>
                <a:latin typeface="Comic Sans MS" panose="030F0702030302020204" pitchFamily="66" charset="0"/>
                <a:ea typeface="黑体" panose="02010609060101010101" pitchFamily="49" charset="-122"/>
              </a:rPr>
              <a:t>染色体图</a:t>
            </a:r>
            <a:r>
              <a:rPr lang="zh-CN" altLang="en-US" sz="2400" u="sng" dirty="0" smtClean="0">
                <a:latin typeface="Comic Sans MS" panose="030F0702030302020204" pitchFamily="66" charset="0"/>
                <a:ea typeface="黑体" panose="02010609060101010101" pitchFamily="49" charset="-122"/>
              </a:rPr>
              <a:t>（</a:t>
            </a:r>
            <a:r>
              <a:rPr lang="en-US" altLang="zh-CN" sz="2400" u="sng" dirty="0" smtClean="0">
                <a:latin typeface="Comic Sans MS" panose="030F0702030302020204" pitchFamily="66" charset="0"/>
                <a:ea typeface="黑体" panose="02010609060101010101" pitchFamily="49" charset="-122"/>
              </a:rPr>
              <a:t>chromosome map</a:t>
            </a:r>
            <a:r>
              <a:rPr lang="zh-CN" altLang="en-US" sz="2400" u="sng"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又称连锁图（</a:t>
            </a:r>
            <a:r>
              <a:rPr lang="en-US" altLang="zh-CN" sz="2400" dirty="0" smtClean="0">
                <a:latin typeface="Comic Sans MS" panose="030F0702030302020204" pitchFamily="66" charset="0"/>
                <a:ea typeface="黑体" panose="02010609060101010101" pitchFamily="49" charset="-122"/>
              </a:rPr>
              <a:t>linkage map</a:t>
            </a:r>
            <a:r>
              <a:rPr lang="zh-CN" altLang="en-US" sz="2400" dirty="0" smtClean="0">
                <a:latin typeface="Comic Sans MS" panose="030F0702030302020204" pitchFamily="66" charset="0"/>
                <a:ea typeface="黑体" panose="02010609060101010101" pitchFamily="49" charset="-122"/>
              </a:rPr>
              <a:t>）或遗传图（</a:t>
            </a:r>
            <a:r>
              <a:rPr lang="en-US" altLang="zh-CN" sz="2400" dirty="0" smtClean="0">
                <a:latin typeface="Comic Sans MS" panose="030F0702030302020204" pitchFamily="66" charset="0"/>
                <a:ea typeface="黑体" panose="02010609060101010101" pitchFamily="49" charset="-122"/>
              </a:rPr>
              <a:t>genetic map</a:t>
            </a:r>
            <a:r>
              <a:rPr lang="zh-CN" altLang="en-US" sz="2400" dirty="0" smtClean="0">
                <a:latin typeface="Comic Sans MS" panose="030F0702030302020204" pitchFamily="66" charset="0"/>
                <a:ea typeface="黑体" panose="02010609060101010101" pitchFamily="49" charset="-122"/>
              </a:rPr>
              <a:t>）。依据测交实验所得重组值及其他方法确定连锁基因或遗传标记在染色体上相对位置的线性图。</a:t>
            </a:r>
          </a:p>
          <a:p>
            <a:pPr marL="0" indent="0">
              <a:lnSpc>
                <a:spcPct val="110000"/>
              </a:lnSpc>
              <a:buFontTx/>
              <a:buNone/>
            </a:pPr>
            <a:r>
              <a:rPr lang="zh-CN" altLang="en-US" sz="2400" dirty="0" smtClean="0"/>
              <a:t>③</a:t>
            </a:r>
            <a:r>
              <a:rPr lang="zh-CN" altLang="en-US" sz="2400" b="1" u="sng" dirty="0" smtClean="0">
                <a:solidFill>
                  <a:srgbClr val="FFFF00"/>
                </a:solidFill>
                <a:latin typeface="Comic Sans MS" panose="030F0702030302020204" pitchFamily="66" charset="0"/>
                <a:ea typeface="黑体" panose="02010609060101010101" pitchFamily="49" charset="-122"/>
              </a:rPr>
              <a:t>图距</a:t>
            </a:r>
            <a:r>
              <a:rPr lang="zh-CN" altLang="en-US" sz="2400" u="sng" dirty="0" smtClean="0">
                <a:latin typeface="Comic Sans MS" panose="030F0702030302020204" pitchFamily="66" charset="0"/>
                <a:ea typeface="黑体" panose="02010609060101010101" pitchFamily="49" charset="-122"/>
              </a:rPr>
              <a:t>（</a:t>
            </a:r>
            <a:r>
              <a:rPr lang="en-US" altLang="zh-CN" sz="2400" u="sng" dirty="0" smtClean="0">
                <a:latin typeface="Comic Sans MS" panose="030F0702030302020204" pitchFamily="66" charset="0"/>
                <a:ea typeface="黑体" panose="02010609060101010101" pitchFamily="49" charset="-122"/>
              </a:rPr>
              <a:t>map distance</a:t>
            </a:r>
            <a:r>
              <a:rPr lang="zh-CN" altLang="en-US" sz="2400" u="sng" dirty="0" smtClean="0">
                <a:latin typeface="Comic Sans MS" panose="030F0702030302020204" pitchFamily="66" charset="0"/>
                <a:ea typeface="黑体" panose="02010609060101010101" pitchFamily="49" charset="-122"/>
              </a:rPr>
              <a:t>）</a:t>
            </a:r>
            <a:r>
              <a:rPr lang="zh-CN" altLang="en-US" sz="2400" dirty="0" smtClean="0">
                <a:latin typeface="Comic Sans MS" panose="030F0702030302020204" pitchFamily="66" charset="0"/>
                <a:ea typeface="黑体" panose="02010609060101010101" pitchFamily="49" charset="-122"/>
              </a:rPr>
              <a:t>　两个连锁基因在染色体图上相对距离的数量单位称为图距。</a:t>
            </a:r>
            <a:r>
              <a:rPr lang="en-US" altLang="zh-CN" sz="2400" dirty="0" smtClean="0">
                <a:latin typeface="Comic Sans MS" panose="030F0702030302020204" pitchFamily="66" charset="0"/>
                <a:ea typeface="黑体" panose="02010609060101010101" pitchFamily="49" charset="-122"/>
              </a:rPr>
              <a:t>1%</a:t>
            </a:r>
            <a:r>
              <a:rPr lang="zh-CN" altLang="en-US" sz="2400" dirty="0" smtClean="0">
                <a:latin typeface="Comic Sans MS" panose="030F0702030302020204" pitchFamily="66" charset="0"/>
                <a:ea typeface="黑体" panose="02010609060101010101" pitchFamily="49" charset="-122"/>
              </a:rPr>
              <a:t>重组率去掉其百分率的数值定义为一个图距单位（</a:t>
            </a:r>
            <a:r>
              <a:rPr lang="en-US" altLang="zh-CN" sz="2400" dirty="0" smtClean="0">
                <a:latin typeface="Comic Sans MS" panose="030F0702030302020204" pitchFamily="66" charset="0"/>
                <a:ea typeface="黑体" panose="02010609060101010101" pitchFamily="49" charset="-122"/>
              </a:rPr>
              <a:t>map unit</a:t>
            </a:r>
            <a:r>
              <a:rPr lang="zh-CN" altLang="en-US" sz="2400" dirty="0" smtClean="0">
                <a:latin typeface="Comic Sans MS" panose="030F0702030302020204" pitchFamily="66" charset="0"/>
                <a:ea typeface="黑体" panose="02010609060101010101" pitchFamily="49" charset="-122"/>
              </a:rPr>
              <a:t>，</a:t>
            </a:r>
            <a:r>
              <a:rPr lang="en-US" altLang="zh-CN" sz="2400" dirty="0" smtClean="0">
                <a:latin typeface="Comic Sans MS" panose="030F0702030302020204" pitchFamily="66" charset="0"/>
                <a:ea typeface="黑体" panose="02010609060101010101" pitchFamily="49" charset="-122"/>
              </a:rPr>
              <a:t>mu</a:t>
            </a:r>
            <a:r>
              <a:rPr lang="zh-CN" altLang="en-US" sz="2400" dirty="0" smtClean="0">
                <a:latin typeface="Comic Sans MS" panose="030F0702030302020204" pitchFamily="66" charset="0"/>
                <a:ea typeface="黑体" panose="02010609060101010101" pitchFamily="49" charset="-122"/>
              </a:rPr>
              <a:t>）。为纪念现代遗传学的奠基人</a:t>
            </a:r>
            <a:r>
              <a:rPr lang="en-US" altLang="zh-CN" sz="2400" dirty="0" err="1" smtClean="0">
                <a:latin typeface="Comic Sans MS" panose="030F0702030302020204" pitchFamily="66" charset="0"/>
                <a:ea typeface="黑体" panose="02010609060101010101" pitchFamily="49" charset="-122"/>
              </a:rPr>
              <a:t>T.H.Morgan</a:t>
            </a:r>
            <a:r>
              <a:rPr lang="zh-CN" altLang="en-US" sz="2400" dirty="0" smtClean="0">
                <a:latin typeface="Comic Sans MS" panose="030F0702030302020204" pitchFamily="66" charset="0"/>
                <a:ea typeface="黑体" panose="02010609060101010101" pitchFamily="49" charset="-122"/>
              </a:rPr>
              <a:t>，将图距单位称为</a:t>
            </a:r>
            <a:r>
              <a:rPr lang="zh-CN" altLang="en-US" sz="2400" b="1" u="sng" dirty="0" smtClean="0">
                <a:solidFill>
                  <a:srgbClr val="FFFF00"/>
                </a:solidFill>
                <a:latin typeface="Comic Sans MS" panose="030F0702030302020204" pitchFamily="66" charset="0"/>
                <a:ea typeface="黑体" panose="02010609060101010101" pitchFamily="49" charset="-122"/>
              </a:rPr>
              <a:t>厘摩</a:t>
            </a:r>
            <a:r>
              <a:rPr lang="zh-CN" altLang="en-US" sz="2400" u="sng" dirty="0" smtClean="0">
                <a:latin typeface="Comic Sans MS" panose="030F0702030302020204" pitchFamily="66" charset="0"/>
                <a:ea typeface="黑体" panose="02010609060101010101" pitchFamily="49" charset="-122"/>
              </a:rPr>
              <a:t>（</a:t>
            </a:r>
            <a:r>
              <a:rPr lang="en-US" altLang="zh-CN" sz="2400" u="sng" dirty="0" err="1" smtClean="0">
                <a:latin typeface="Comic Sans MS" panose="030F0702030302020204" pitchFamily="66" charset="0"/>
                <a:ea typeface="黑体" panose="02010609060101010101" pitchFamily="49" charset="-122"/>
              </a:rPr>
              <a:t>centimorgan</a:t>
            </a:r>
            <a:r>
              <a:rPr lang="zh-CN" altLang="en-US" sz="2400" u="sng" dirty="0" smtClean="0">
                <a:latin typeface="Comic Sans MS" panose="030F0702030302020204" pitchFamily="66" charset="0"/>
                <a:ea typeface="黑体" panose="02010609060101010101" pitchFamily="49" charset="-122"/>
              </a:rPr>
              <a:t>，</a:t>
            </a:r>
            <a:r>
              <a:rPr lang="en-US" altLang="zh-CN" sz="2400" u="sng" dirty="0" err="1" smtClean="0">
                <a:latin typeface="Comic Sans MS" panose="030F0702030302020204" pitchFamily="66" charset="0"/>
                <a:ea typeface="黑体" panose="02010609060101010101" pitchFamily="49" charset="-122"/>
              </a:rPr>
              <a:t>cM</a:t>
            </a:r>
            <a:r>
              <a:rPr lang="zh-CN" altLang="en-US" sz="2400" u="sng" dirty="0" smtClean="0">
                <a:latin typeface="Comic Sans MS" panose="030F0702030302020204" pitchFamily="66" charset="0"/>
                <a:ea typeface="黑体" panose="02010609060101010101" pitchFamily="49" charset="-122"/>
              </a:rPr>
              <a:t>），</a:t>
            </a:r>
            <a:r>
              <a:rPr lang="en-US" altLang="zh-CN" sz="2400" u="sng" dirty="0" smtClean="0">
                <a:latin typeface="Comic Sans MS" panose="030F0702030302020204" pitchFamily="66" charset="0"/>
                <a:ea typeface="黑体" panose="02010609060101010101" pitchFamily="49" charset="-122"/>
              </a:rPr>
              <a:t>1 </a:t>
            </a:r>
            <a:r>
              <a:rPr lang="en-US" altLang="zh-CN" sz="2400" u="sng" dirty="0" err="1" smtClean="0">
                <a:latin typeface="Comic Sans MS" panose="030F0702030302020204" pitchFamily="66" charset="0"/>
                <a:ea typeface="黑体" panose="02010609060101010101" pitchFamily="49" charset="-122"/>
              </a:rPr>
              <a:t>cM</a:t>
            </a:r>
            <a:r>
              <a:rPr lang="zh-CN" altLang="en-US" sz="2400" u="sng" dirty="0" smtClean="0">
                <a:latin typeface="Comic Sans MS" panose="030F0702030302020204" pitchFamily="66" charset="0"/>
                <a:ea typeface="黑体" panose="02010609060101010101" pitchFamily="49" charset="-122"/>
              </a:rPr>
              <a:t>＝</a:t>
            </a:r>
            <a:r>
              <a:rPr lang="en-US" altLang="zh-CN" sz="2400" u="sng" dirty="0" smtClean="0">
                <a:latin typeface="Comic Sans MS" panose="030F0702030302020204" pitchFamily="66" charset="0"/>
                <a:ea typeface="黑体" panose="02010609060101010101" pitchFamily="49" charset="-122"/>
              </a:rPr>
              <a:t>1%</a:t>
            </a:r>
            <a:r>
              <a:rPr lang="zh-CN" altLang="en-US" sz="2400" u="sng" dirty="0" smtClean="0">
                <a:latin typeface="Comic Sans MS" panose="030F0702030302020204" pitchFamily="66" charset="0"/>
                <a:ea typeface="黑体" panose="02010609060101010101" pitchFamily="49" charset="-122"/>
              </a:rPr>
              <a:t>重组率去掉</a:t>
            </a:r>
            <a:r>
              <a:rPr lang="en-US" altLang="zh-CN" sz="2400" u="sng" dirty="0" smtClean="0">
                <a:latin typeface="Comic Sans MS" panose="030F0702030302020204" pitchFamily="66" charset="0"/>
                <a:ea typeface="黑体" panose="02010609060101010101" pitchFamily="49" charset="-122"/>
              </a:rPr>
              <a:t>%</a:t>
            </a:r>
            <a:r>
              <a:rPr lang="zh-CN" altLang="en-US" sz="2400" u="sng" dirty="0" smtClean="0">
                <a:latin typeface="Comic Sans MS" panose="030F0702030302020204" pitchFamily="66" charset="0"/>
                <a:ea typeface="黑体" panose="02010609060101010101" pitchFamily="49" charset="-122"/>
              </a:rPr>
              <a:t>的数值</a:t>
            </a:r>
            <a:r>
              <a:rPr lang="zh-CN" altLang="en-US" sz="2400" dirty="0" smtClean="0">
                <a:latin typeface="Comic Sans MS" panose="030F0702030302020204" pitchFamily="66" charset="0"/>
                <a:ea typeface="黑体" panose="02010609060101010101" pitchFamily="49" charset="-122"/>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3400" y="0"/>
            <a:ext cx="8229600" cy="838200"/>
          </a:xfrm>
        </p:spPr>
        <p:txBody>
          <a:bodyPr/>
          <a:lstStyle/>
          <a:p>
            <a:r>
              <a:rPr lang="zh-CN" altLang="en-US" sz="3600" b="1" smtClean="0">
                <a:solidFill>
                  <a:srgbClr val="FFFF00"/>
                </a:solidFill>
                <a:latin typeface="黑体" panose="02010609060101010101" pitchFamily="49" charset="-122"/>
                <a:ea typeface="黑体" panose="02010609060101010101" pitchFamily="49" charset="-122"/>
              </a:rPr>
              <a:t>果蝇染色体图</a:t>
            </a:r>
            <a:endParaRPr lang="zh-CN" altLang="zh-CN" sz="3600" b="1" smtClean="0">
              <a:solidFill>
                <a:srgbClr val="FFFF00"/>
              </a:solidFill>
              <a:latin typeface="黑体" panose="02010609060101010101" pitchFamily="49" charset="-122"/>
              <a:ea typeface="黑体" panose="02010609060101010101" pitchFamily="49" charset="-122"/>
            </a:endParaRPr>
          </a:p>
        </p:txBody>
      </p:sp>
      <p:pic>
        <p:nvPicPr>
          <p:cNvPr id="64515" name="Picture 4" descr="D5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876300"/>
            <a:ext cx="4621213" cy="58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457200" y="0"/>
            <a:ext cx="8229600" cy="914400"/>
          </a:xfrm>
        </p:spPr>
        <p:txBody>
          <a:bodyPr/>
          <a:lstStyle/>
          <a:p>
            <a:r>
              <a:rPr lang="zh-CN" altLang="en-US" b="1" dirty="0" smtClean="0">
                <a:solidFill>
                  <a:srgbClr val="FFFF00"/>
                </a:solidFill>
              </a:rPr>
              <a:t>作 业</a:t>
            </a:r>
          </a:p>
        </p:txBody>
      </p:sp>
      <p:sp>
        <p:nvSpPr>
          <p:cNvPr id="4" name="TextBox 3"/>
          <p:cNvSpPr txBox="1"/>
          <p:nvPr/>
        </p:nvSpPr>
        <p:spPr>
          <a:xfrm>
            <a:off x="228601" y="762000"/>
            <a:ext cx="8686800" cy="5816977"/>
          </a:xfrm>
          <a:prstGeom prst="rect">
            <a:avLst/>
          </a:prstGeom>
          <a:noFill/>
        </p:spPr>
        <p:txBody>
          <a:bodyPr wrap="square" rtlCol="0">
            <a:spAutoFit/>
          </a:bodyPr>
          <a:lstStyle/>
          <a:p>
            <a:r>
              <a:rPr lang="en-US" altLang="zh-CN" sz="2800" dirty="0" smtClean="0">
                <a:solidFill>
                  <a:srgbClr val="FFFF00"/>
                </a:solidFill>
                <a:latin typeface="黑体" panose="02010609060101010101" pitchFamily="49" charset="-122"/>
                <a:ea typeface="黑体" panose="02010609060101010101" pitchFamily="49" charset="-122"/>
              </a:rPr>
              <a:t>1.</a:t>
            </a:r>
            <a:r>
              <a:rPr lang="zh-CN" altLang="en-US" sz="2800" dirty="0" smtClean="0">
                <a:solidFill>
                  <a:srgbClr val="FFFF00"/>
                </a:solidFill>
                <a:latin typeface="黑体" panose="02010609060101010101" pitchFamily="49" charset="-122"/>
                <a:ea typeface="黑体" panose="02010609060101010101" pitchFamily="49" charset="-122"/>
              </a:rPr>
              <a:t>请列出白眼雌蝇（</a:t>
            </a:r>
            <a:r>
              <a:rPr lang="en-US" altLang="zh-CN" sz="3600" dirty="0" err="1" smtClean="0">
                <a:solidFill>
                  <a:srgbClr val="FFFF00"/>
                </a:solidFill>
                <a:latin typeface="+mn-lt"/>
                <a:ea typeface="黑体" panose="02010609060101010101" pitchFamily="49" charset="-122"/>
              </a:rPr>
              <a:t>X</a:t>
            </a:r>
            <a:r>
              <a:rPr lang="en-US" altLang="zh-CN" sz="3600" baseline="30000" dirty="0" err="1" smtClean="0">
                <a:solidFill>
                  <a:srgbClr val="FFFF00"/>
                </a:solidFill>
                <a:latin typeface="+mn-lt"/>
                <a:ea typeface="黑体" panose="02010609060101010101" pitchFamily="49" charset="-122"/>
              </a:rPr>
              <a:t>w</a:t>
            </a:r>
            <a:r>
              <a:rPr lang="en-US" altLang="zh-CN" sz="3600" dirty="0" err="1" smtClean="0">
                <a:solidFill>
                  <a:srgbClr val="FFFF00"/>
                </a:solidFill>
                <a:latin typeface="+mn-lt"/>
                <a:ea typeface="黑体" panose="02010609060101010101" pitchFamily="49" charset="-122"/>
              </a:rPr>
              <a:t>X</a:t>
            </a:r>
            <a:r>
              <a:rPr lang="en-US" altLang="zh-CN" sz="3600" baseline="30000" dirty="0" err="1" smtClean="0">
                <a:solidFill>
                  <a:srgbClr val="FFFF00"/>
                </a:solidFill>
                <a:latin typeface="+mn-lt"/>
                <a:ea typeface="黑体" panose="02010609060101010101" pitchFamily="49" charset="-122"/>
              </a:rPr>
              <a:t>w</a:t>
            </a:r>
            <a:r>
              <a:rPr lang="zh-CN" altLang="en-US" sz="2800" dirty="0" smtClean="0">
                <a:solidFill>
                  <a:srgbClr val="FFFF00"/>
                </a:solidFill>
                <a:latin typeface="黑体" panose="02010609060101010101" pitchFamily="49" charset="-122"/>
                <a:ea typeface="黑体" panose="02010609060101010101" pitchFamily="49" charset="-122"/>
              </a:rPr>
              <a:t>）与红眼雄蝇</a:t>
            </a:r>
            <a:r>
              <a:rPr lang="zh-CN" altLang="en-US" sz="3600" dirty="0" smtClean="0">
                <a:solidFill>
                  <a:srgbClr val="FFFF00"/>
                </a:solidFill>
                <a:latin typeface="+mn-lt"/>
                <a:ea typeface="黑体" panose="02010609060101010101" pitchFamily="49" charset="-122"/>
              </a:rPr>
              <a:t>（</a:t>
            </a:r>
            <a:r>
              <a:rPr lang="en-US" altLang="zh-CN" sz="3600" dirty="0" smtClean="0">
                <a:solidFill>
                  <a:srgbClr val="FFFF00"/>
                </a:solidFill>
                <a:latin typeface="+mn-lt"/>
                <a:ea typeface="黑体" panose="02010609060101010101" pitchFamily="49" charset="-122"/>
              </a:rPr>
              <a:t>X</a:t>
            </a:r>
            <a:r>
              <a:rPr lang="en-US" altLang="zh-CN" sz="3600" baseline="30000" dirty="0" smtClean="0">
                <a:solidFill>
                  <a:srgbClr val="FFFF00"/>
                </a:solidFill>
                <a:latin typeface="+mn-lt"/>
                <a:ea typeface="黑体" panose="02010609060101010101" pitchFamily="49" charset="-122"/>
              </a:rPr>
              <a:t>+</a:t>
            </a:r>
            <a:r>
              <a:rPr lang="en-US" altLang="zh-CN" sz="3600" dirty="0" smtClean="0">
                <a:solidFill>
                  <a:srgbClr val="FFFF00"/>
                </a:solidFill>
                <a:latin typeface="+mn-lt"/>
                <a:ea typeface="黑体" panose="02010609060101010101" pitchFamily="49" charset="-122"/>
              </a:rPr>
              <a:t>Y</a:t>
            </a:r>
            <a:r>
              <a:rPr lang="zh-CN" altLang="en-US" sz="3600" dirty="0" smtClean="0">
                <a:solidFill>
                  <a:srgbClr val="FFFF00"/>
                </a:solidFill>
                <a:latin typeface="+mn-lt"/>
                <a:ea typeface="黑体" panose="02010609060101010101" pitchFamily="49" charset="-122"/>
              </a:rPr>
              <a:t>）</a:t>
            </a:r>
            <a:endParaRPr lang="en-US" altLang="zh-CN" sz="3600" dirty="0" smtClean="0">
              <a:solidFill>
                <a:srgbClr val="FFFF00"/>
              </a:solidFill>
              <a:latin typeface="+mn-lt"/>
              <a:ea typeface="黑体" panose="02010609060101010101" pitchFamily="49" charset="-122"/>
            </a:endParaRPr>
          </a:p>
          <a:p>
            <a:r>
              <a:rPr lang="zh-CN" altLang="en-US" sz="2800" dirty="0" smtClean="0">
                <a:solidFill>
                  <a:srgbClr val="FFFF00"/>
                </a:solidFill>
                <a:latin typeface="+mn-lt"/>
                <a:ea typeface="黑体" panose="02010609060101010101" pitchFamily="49" charset="-122"/>
              </a:rPr>
              <a:t>交配后代的基因型及表型。</a:t>
            </a:r>
            <a:endParaRPr lang="en-US" altLang="zh-CN" sz="2800" dirty="0" smtClean="0">
              <a:solidFill>
                <a:srgbClr val="FFFF00"/>
              </a:solidFill>
              <a:latin typeface="+mn-lt"/>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1</a:t>
            </a:r>
            <a:r>
              <a:rPr lang="zh-CN" altLang="en-US" sz="2800" dirty="0" smtClean="0">
                <a:solidFill>
                  <a:srgbClr val="FFFF00"/>
                </a:solidFill>
                <a:latin typeface="+mn-lt"/>
                <a:ea typeface="黑体" panose="02010609060101010101" pitchFamily="49" charset="-122"/>
              </a:rPr>
              <a:t>）分正常减数分裂情况；</a:t>
            </a:r>
            <a:endParaRPr lang="en-US" altLang="zh-CN" sz="2800" dirty="0" smtClean="0">
              <a:solidFill>
                <a:srgbClr val="FFFF00"/>
              </a:solidFill>
              <a:latin typeface="+mn-lt"/>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2</a:t>
            </a:r>
            <a:r>
              <a:rPr lang="zh-CN" altLang="en-US" sz="2800" dirty="0" smtClean="0">
                <a:solidFill>
                  <a:srgbClr val="FFFF00"/>
                </a:solidFill>
                <a:latin typeface="+mn-lt"/>
                <a:ea typeface="黑体" panose="02010609060101010101" pitchFamily="49" charset="-122"/>
              </a:rPr>
              <a:t>）雌性果蝇</a:t>
            </a:r>
            <a:r>
              <a:rPr lang="en-US" altLang="zh-CN" sz="2800" dirty="0" smtClean="0">
                <a:solidFill>
                  <a:srgbClr val="FFFF00"/>
                </a:solidFill>
                <a:latin typeface="+mn-lt"/>
                <a:ea typeface="黑体" panose="02010609060101010101" pitchFamily="49" charset="-122"/>
              </a:rPr>
              <a:t>XX</a:t>
            </a:r>
            <a:r>
              <a:rPr lang="zh-CN" altLang="en-US" sz="2800" dirty="0" smtClean="0">
                <a:solidFill>
                  <a:srgbClr val="FFFF00"/>
                </a:solidFill>
                <a:latin typeface="+mn-lt"/>
                <a:ea typeface="黑体" panose="02010609060101010101" pitchFamily="49" charset="-122"/>
              </a:rPr>
              <a:t>染色体初级不分离（雄性正常分离）；</a:t>
            </a:r>
            <a:endParaRPr lang="en-US" altLang="zh-CN" sz="2800" dirty="0" smtClean="0">
              <a:solidFill>
                <a:srgbClr val="FFFF00"/>
              </a:solidFill>
              <a:latin typeface="+mn-lt"/>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3</a:t>
            </a:r>
            <a:r>
              <a:rPr lang="zh-CN" altLang="en-US" sz="2800" dirty="0">
                <a:solidFill>
                  <a:srgbClr val="FFFF00"/>
                </a:solidFill>
                <a:latin typeface="+mn-lt"/>
                <a:ea typeface="黑体" panose="02010609060101010101" pitchFamily="49" charset="-122"/>
              </a:rPr>
              <a:t>）雄</a:t>
            </a:r>
            <a:r>
              <a:rPr lang="zh-CN" altLang="en-US" sz="2800" dirty="0">
                <a:solidFill>
                  <a:srgbClr val="FFFF00"/>
                </a:solidFill>
                <a:ea typeface="黑体" panose="02010609060101010101" pitchFamily="49" charset="-122"/>
              </a:rPr>
              <a:t>性果蝇</a:t>
            </a:r>
            <a:r>
              <a:rPr lang="en-US" altLang="zh-CN" sz="2800" dirty="0">
                <a:solidFill>
                  <a:srgbClr val="FFFF00"/>
                </a:solidFill>
                <a:ea typeface="黑体" panose="02010609060101010101" pitchFamily="49" charset="-122"/>
              </a:rPr>
              <a:t>XX</a:t>
            </a:r>
            <a:r>
              <a:rPr lang="zh-CN" altLang="en-US" sz="2800" dirty="0">
                <a:solidFill>
                  <a:srgbClr val="FFFF00"/>
                </a:solidFill>
                <a:ea typeface="黑体" panose="02010609060101010101" pitchFamily="49" charset="-122"/>
              </a:rPr>
              <a:t>染色体初级不分离（雌性正常分离）；</a:t>
            </a:r>
            <a:endParaRPr lang="en-US" altLang="zh-CN" sz="2800" dirty="0" smtClean="0">
              <a:solidFill>
                <a:srgbClr val="FFFF00"/>
              </a:solidFill>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4</a:t>
            </a:r>
            <a:r>
              <a:rPr lang="zh-CN" altLang="en-US" sz="2800" dirty="0" smtClean="0">
                <a:solidFill>
                  <a:srgbClr val="FFFF00"/>
                </a:solidFill>
                <a:latin typeface="+mn-lt"/>
                <a:ea typeface="黑体" panose="02010609060101010101" pitchFamily="49" charset="-122"/>
              </a:rPr>
              <a:t>）</a:t>
            </a:r>
            <a:r>
              <a:rPr lang="zh-CN" altLang="en-US" sz="2800" dirty="0">
                <a:solidFill>
                  <a:srgbClr val="FFFF00"/>
                </a:solidFill>
                <a:ea typeface="黑体" panose="02010609060101010101" pitchFamily="49" charset="-122"/>
              </a:rPr>
              <a:t>雄性果蝇</a:t>
            </a:r>
            <a:r>
              <a:rPr lang="en-US" altLang="zh-CN" sz="2800" dirty="0">
                <a:solidFill>
                  <a:srgbClr val="FFFF00"/>
                </a:solidFill>
                <a:ea typeface="黑体" panose="02010609060101010101" pitchFamily="49" charset="-122"/>
              </a:rPr>
              <a:t>XX</a:t>
            </a:r>
            <a:r>
              <a:rPr lang="zh-CN" altLang="en-US" sz="2800" dirty="0">
                <a:solidFill>
                  <a:srgbClr val="FFFF00"/>
                </a:solidFill>
                <a:ea typeface="黑体" panose="02010609060101010101" pitchFamily="49" charset="-122"/>
              </a:rPr>
              <a:t>染色体次级不分离（雌性正常分离</a:t>
            </a:r>
            <a:r>
              <a:rPr lang="zh-CN" altLang="en-US" sz="2800" dirty="0" smtClean="0">
                <a:solidFill>
                  <a:srgbClr val="FFFF00"/>
                </a:solidFill>
                <a:ea typeface="黑体" panose="02010609060101010101" pitchFamily="49" charset="-122"/>
              </a:rPr>
              <a:t>）</a:t>
            </a:r>
            <a:r>
              <a:rPr lang="zh-CN" altLang="en-US" sz="2800" dirty="0">
                <a:solidFill>
                  <a:srgbClr val="FFFF00"/>
                </a:solidFill>
                <a:ea typeface="黑体" panose="02010609060101010101" pitchFamily="49" charset="-122"/>
              </a:rPr>
              <a:t>。</a:t>
            </a:r>
            <a:r>
              <a:rPr lang="zh-CN" altLang="en-US" sz="2800" dirty="0" smtClean="0">
                <a:solidFill>
                  <a:srgbClr val="FFFF00"/>
                </a:solidFill>
                <a:ea typeface="黑体" panose="02010609060101010101" pitchFamily="49" charset="-122"/>
              </a:rPr>
              <a:t> </a:t>
            </a:r>
            <a:endParaRPr lang="en-US" altLang="zh-CN" sz="2800" dirty="0" smtClean="0">
              <a:solidFill>
                <a:srgbClr val="FFFF00"/>
              </a:solidFill>
              <a:ea typeface="黑体" panose="02010609060101010101" pitchFamily="49" charset="-122"/>
            </a:endParaRPr>
          </a:p>
          <a:p>
            <a:endParaRPr lang="en-US" altLang="zh-CN" sz="2800" dirty="0" smtClean="0">
              <a:solidFill>
                <a:srgbClr val="FFFF00"/>
              </a:solidFill>
              <a:latin typeface="+mn-lt"/>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2. </a:t>
            </a:r>
            <a:r>
              <a:rPr lang="zh-CN" altLang="en-US" sz="2800" dirty="0" smtClean="0">
                <a:solidFill>
                  <a:srgbClr val="FFFF00"/>
                </a:solidFill>
                <a:latin typeface="+mn-lt"/>
                <a:ea typeface="黑体" panose="02010609060101010101" pitchFamily="49" charset="-122"/>
              </a:rPr>
              <a:t>根据第</a:t>
            </a:r>
            <a:r>
              <a:rPr lang="en-US" altLang="zh-CN" sz="2800" dirty="0" smtClean="0">
                <a:solidFill>
                  <a:srgbClr val="FFFF00"/>
                </a:solidFill>
                <a:latin typeface="+mn-lt"/>
                <a:ea typeface="黑体" panose="02010609060101010101" pitchFamily="49" charset="-122"/>
              </a:rPr>
              <a:t>3</a:t>
            </a:r>
            <a:r>
              <a:rPr lang="zh-CN" altLang="en-US" sz="2800" dirty="0" smtClean="0">
                <a:solidFill>
                  <a:srgbClr val="FFFF00"/>
                </a:solidFill>
                <a:latin typeface="+mn-lt"/>
                <a:ea typeface="黑体" panose="02010609060101010101" pitchFamily="49" charset="-122"/>
              </a:rPr>
              <a:t>页</a:t>
            </a:r>
            <a:r>
              <a:rPr lang="en-US" altLang="zh-CN" sz="2800" dirty="0" smtClean="0">
                <a:solidFill>
                  <a:srgbClr val="FFFF00"/>
                </a:solidFill>
                <a:latin typeface="+mn-lt"/>
                <a:ea typeface="黑体" panose="02010609060101010101" pitchFamily="49" charset="-122"/>
              </a:rPr>
              <a:t>PPT</a:t>
            </a:r>
            <a:r>
              <a:rPr lang="zh-CN" altLang="en-US" sz="2800" dirty="0" smtClean="0">
                <a:solidFill>
                  <a:srgbClr val="FFFF00"/>
                </a:solidFill>
                <a:latin typeface="+mn-lt"/>
                <a:ea typeface="黑体" panose="02010609060101010101" pitchFamily="49" charset="-122"/>
              </a:rPr>
              <a:t>，解释</a:t>
            </a:r>
            <a:r>
              <a:rPr lang="en-US" altLang="zh-CN" sz="2800" i="1" dirty="0" smtClean="0">
                <a:solidFill>
                  <a:srgbClr val="FFFF00"/>
                </a:solidFill>
                <a:latin typeface="+mn-lt"/>
                <a:ea typeface="黑体" panose="02010609060101010101" pitchFamily="49" charset="-122"/>
              </a:rPr>
              <a:t>SRY</a:t>
            </a:r>
            <a:r>
              <a:rPr lang="zh-CN" altLang="en-US" sz="2800" dirty="0" smtClean="0">
                <a:solidFill>
                  <a:srgbClr val="FFFF00"/>
                </a:solidFill>
                <a:latin typeface="+mn-lt"/>
                <a:ea typeface="黑体" panose="02010609060101010101" pitchFamily="49" charset="-122"/>
              </a:rPr>
              <a:t>基因</a:t>
            </a:r>
            <a:r>
              <a:rPr lang="zh-CN" altLang="en-US" sz="2800" dirty="0" smtClean="0">
                <a:solidFill>
                  <a:srgbClr val="FFFF00"/>
                </a:solidFill>
                <a:latin typeface="+mn-lt"/>
                <a:ea typeface="黑体" panose="02010609060101010101" pitchFamily="49" charset="-122"/>
              </a:rPr>
              <a:t>可能（大约</a:t>
            </a:r>
            <a:r>
              <a:rPr lang="en-US" altLang="zh-CN" sz="2800" dirty="0" smtClean="0">
                <a:solidFill>
                  <a:srgbClr val="FFFF00"/>
                </a:solidFill>
                <a:latin typeface="+mn-lt"/>
                <a:ea typeface="黑体" panose="02010609060101010101" pitchFamily="49" charset="-122"/>
              </a:rPr>
              <a:t>1/3000)</a:t>
            </a:r>
            <a:r>
              <a:rPr lang="zh-CN" altLang="en-US" sz="2800" dirty="0" smtClean="0">
                <a:solidFill>
                  <a:srgbClr val="FFFF00"/>
                </a:solidFill>
                <a:latin typeface="+mn-lt"/>
                <a:ea typeface="黑体" panose="02010609060101010101" pitchFamily="49" charset="-122"/>
              </a:rPr>
              <a:t>转移到</a:t>
            </a:r>
            <a:r>
              <a:rPr lang="en-US" altLang="zh-CN" sz="2800" dirty="0" smtClean="0">
                <a:solidFill>
                  <a:srgbClr val="FFFF00"/>
                </a:solidFill>
                <a:latin typeface="+mn-lt"/>
                <a:ea typeface="黑体" panose="02010609060101010101" pitchFamily="49" charset="-122"/>
              </a:rPr>
              <a:t>X</a:t>
            </a:r>
            <a:r>
              <a:rPr lang="zh-CN" altLang="en-US" sz="2800" dirty="0" smtClean="0">
                <a:solidFill>
                  <a:srgbClr val="FFFF00"/>
                </a:solidFill>
                <a:latin typeface="+mn-lt"/>
                <a:ea typeface="黑体" panose="02010609060101010101" pitchFamily="49" charset="-122"/>
              </a:rPr>
              <a:t>染色体的原因。</a:t>
            </a:r>
            <a:endParaRPr lang="en-US" altLang="zh-CN" sz="2800" dirty="0" smtClean="0">
              <a:solidFill>
                <a:srgbClr val="FFFF00"/>
              </a:solidFill>
              <a:latin typeface="+mn-lt"/>
              <a:ea typeface="黑体" panose="02010609060101010101" pitchFamily="49" charset="-122"/>
            </a:endParaRPr>
          </a:p>
          <a:p>
            <a:endParaRPr lang="en-US" altLang="zh-CN" sz="2800" dirty="0" smtClean="0">
              <a:solidFill>
                <a:srgbClr val="FFFF00"/>
              </a:solidFill>
              <a:latin typeface="+mn-lt"/>
              <a:ea typeface="黑体" panose="02010609060101010101" pitchFamily="49" charset="-122"/>
            </a:endParaRPr>
          </a:p>
          <a:p>
            <a:r>
              <a:rPr lang="en-US" altLang="zh-CN" sz="2800" dirty="0" smtClean="0">
                <a:solidFill>
                  <a:srgbClr val="FFFF00"/>
                </a:solidFill>
                <a:latin typeface="+mn-lt"/>
                <a:ea typeface="黑体" panose="02010609060101010101" pitchFamily="49" charset="-122"/>
              </a:rPr>
              <a:t>3. </a:t>
            </a:r>
            <a:r>
              <a:rPr lang="zh-CN" altLang="en-US" sz="2800" dirty="0" smtClean="0">
                <a:solidFill>
                  <a:srgbClr val="FFFF00"/>
                </a:solidFill>
                <a:latin typeface="+mn-lt"/>
                <a:ea typeface="黑体" panose="02010609060101010101" pitchFamily="49" charset="-122"/>
              </a:rPr>
              <a:t>请根据重组率定义推断</a:t>
            </a:r>
            <a:r>
              <a:rPr lang="en-US" altLang="zh-CN" sz="2800" dirty="0" smtClean="0">
                <a:solidFill>
                  <a:srgbClr val="FFFF00"/>
                </a:solidFill>
                <a:latin typeface="+mn-lt"/>
                <a:ea typeface="黑体" panose="02010609060101010101" pitchFamily="49" charset="-122"/>
              </a:rPr>
              <a:t>AB</a:t>
            </a:r>
            <a:r>
              <a:rPr lang="zh-CN" altLang="en-US" sz="2800" dirty="0" smtClean="0">
                <a:solidFill>
                  <a:srgbClr val="FFFF00"/>
                </a:solidFill>
                <a:latin typeface="+mn-lt"/>
                <a:ea typeface="黑体" panose="02010609060101010101" pitchFamily="49" charset="-122"/>
              </a:rPr>
              <a:t>两连锁基因测得的最大重</a:t>
            </a:r>
            <a:endParaRPr lang="en-US" altLang="zh-CN" sz="2800" dirty="0" smtClean="0">
              <a:solidFill>
                <a:srgbClr val="FFFF00"/>
              </a:solidFill>
              <a:latin typeface="+mn-lt"/>
              <a:ea typeface="黑体" panose="02010609060101010101" pitchFamily="49" charset="-122"/>
            </a:endParaRPr>
          </a:p>
          <a:p>
            <a:r>
              <a:rPr lang="zh-CN" altLang="en-US" sz="2800" dirty="0" smtClean="0">
                <a:solidFill>
                  <a:srgbClr val="FFFF00"/>
                </a:solidFill>
                <a:latin typeface="+mn-lt"/>
                <a:ea typeface="黑体" panose="02010609060101010101" pitchFamily="49" charset="-122"/>
              </a:rPr>
              <a:t>组率是多少（提示</a:t>
            </a:r>
            <a:r>
              <a:rPr lang="en-US" altLang="zh-CN" sz="2800" dirty="0" smtClean="0">
                <a:solidFill>
                  <a:srgbClr val="FFFF00"/>
                </a:solidFill>
                <a:latin typeface="+mn-lt"/>
                <a:ea typeface="黑体" panose="02010609060101010101" pitchFamily="49" charset="-122"/>
              </a:rPr>
              <a:t>AB</a:t>
            </a:r>
            <a:r>
              <a:rPr lang="zh-CN" altLang="en-US" sz="2800" dirty="0" smtClean="0">
                <a:solidFill>
                  <a:srgbClr val="FFFF00"/>
                </a:solidFill>
                <a:latin typeface="+mn-lt"/>
                <a:ea typeface="黑体" panose="02010609060101010101" pitchFamily="49" charset="-122"/>
              </a:rPr>
              <a:t>两基因不连锁可以认为两基因距离足够远）</a:t>
            </a:r>
            <a:r>
              <a:rPr lang="zh-CN" altLang="en-US" sz="2800" dirty="0" smtClean="0">
                <a:solidFill>
                  <a:srgbClr val="FFFF00"/>
                </a:solidFill>
                <a:latin typeface="+mn-lt"/>
                <a:ea typeface="黑体" panose="02010609060101010101" pitchFamily="49" charset="-122"/>
              </a:rPr>
              <a:t>？</a:t>
            </a:r>
            <a:endParaRPr lang="en-US" altLang="zh-CN" sz="2800" dirty="0" smtClean="0">
              <a:solidFill>
                <a:srgbClr val="FFFF00"/>
              </a:solidFill>
              <a:latin typeface="+mn-lt"/>
              <a:ea typeface="黑体" panose="02010609060101010101"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ChangeArrowheads="1"/>
          </p:cNvSpPr>
          <p:nvPr/>
        </p:nvSpPr>
        <p:spPr bwMode="auto">
          <a:xfrm>
            <a:off x="228600" y="9144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solidFill>
                  <a:srgbClr val="090A15"/>
                </a:solidFill>
              </a:rPr>
              <a:t>           </a:t>
            </a:r>
            <a:endParaRPr kumimoji="1" lang="zh-CN" altLang="en-US" b="1"/>
          </a:p>
        </p:txBody>
      </p:sp>
      <p:sp>
        <p:nvSpPr>
          <p:cNvPr id="9" name="Text Box 6"/>
          <p:cNvSpPr txBox="1">
            <a:spLocks noChangeArrowheads="1"/>
          </p:cNvSpPr>
          <p:nvPr/>
        </p:nvSpPr>
        <p:spPr bwMode="auto">
          <a:xfrm>
            <a:off x="989013" y="364331"/>
            <a:ext cx="7385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dirty="0" smtClean="0">
                <a:solidFill>
                  <a:srgbClr val="FFFF00"/>
                </a:solidFill>
                <a:latin typeface="黑体" panose="02010609060101010101" pitchFamily="49" charset="-122"/>
                <a:ea typeface="黑体" panose="02010609060101010101" pitchFamily="49" charset="-122"/>
              </a:rPr>
              <a:t>思考题</a:t>
            </a:r>
            <a:endParaRPr lang="zh-CN" altLang="en-US" sz="3600" b="1" dirty="0">
              <a:solidFill>
                <a:srgbClr val="FFFF00"/>
              </a:solidFill>
              <a:latin typeface="华文新魏" pitchFamily="2" charset="-122"/>
              <a:ea typeface="华文新魏" pitchFamily="2" charset="-122"/>
            </a:endParaRPr>
          </a:p>
        </p:txBody>
      </p:sp>
      <p:sp>
        <p:nvSpPr>
          <p:cNvPr id="2" name="文本框 1"/>
          <p:cNvSpPr txBox="1"/>
          <p:nvPr/>
        </p:nvSpPr>
        <p:spPr>
          <a:xfrm>
            <a:off x="130969" y="1126331"/>
            <a:ext cx="8839200" cy="830997"/>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1. </a:t>
            </a:r>
            <a:r>
              <a:rPr lang="zh-CN" altLang="en-US" sz="2400" dirty="0" smtClean="0">
                <a:latin typeface="黑体" panose="02010609060101010101" pitchFamily="49" charset="-122"/>
                <a:ea typeface="黑体" panose="02010609060101010101" pitchFamily="49" charset="-122"/>
              </a:rPr>
              <a:t>女性两条</a:t>
            </a:r>
            <a:r>
              <a:rPr lang="en-US" altLang="zh-CN" sz="2400" dirty="0" smtClean="0">
                <a:latin typeface="黑体" panose="02010609060101010101" pitchFamily="49" charset="-122"/>
                <a:ea typeface="黑体" panose="02010609060101010101" pitchFamily="49" charset="-122"/>
              </a:rPr>
              <a:t>X</a:t>
            </a:r>
            <a:r>
              <a:rPr lang="zh-CN" altLang="en-US" sz="2400" dirty="0" smtClean="0">
                <a:latin typeface="黑体" panose="02010609060101010101" pitchFamily="49" charset="-122"/>
                <a:ea typeface="黑体" panose="02010609060101010101" pitchFamily="49" charset="-122"/>
              </a:rPr>
              <a:t>染色体随机失活一条，为什么只有一条</a:t>
            </a:r>
            <a:r>
              <a:rPr lang="en-US" altLang="zh-CN" sz="2400" dirty="0" smtClean="0">
                <a:latin typeface="黑体" panose="02010609060101010101" pitchFamily="49" charset="-122"/>
                <a:ea typeface="黑体" panose="02010609060101010101" pitchFamily="49" charset="-122"/>
              </a:rPr>
              <a:t>X</a:t>
            </a:r>
            <a:r>
              <a:rPr lang="zh-CN" altLang="en-US" sz="2400" dirty="0" smtClean="0">
                <a:latin typeface="黑体" panose="02010609060101010101" pitchFamily="49" charset="-122"/>
                <a:ea typeface="黑体" panose="02010609060101010101" pitchFamily="49" charset="-122"/>
              </a:rPr>
              <a:t>染色体的人发育不正常？</a:t>
            </a:r>
            <a:endParaRPr lang="zh-CN" altLang="en-US" sz="2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2032000"/>
            <a:ext cx="4000500" cy="337820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272" y="1991964"/>
            <a:ext cx="4550906" cy="3418236"/>
          </a:xfrm>
          <a:prstGeom prst="rect">
            <a:avLst/>
          </a:prstGeom>
        </p:spPr>
      </p:pic>
    </p:spTree>
    <p:extLst>
      <p:ext uri="{BB962C8B-B14F-4D97-AF65-F5344CB8AC3E}">
        <p14:creationId xmlns:p14="http://schemas.microsoft.com/office/powerpoint/2010/main" val="78130679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ChangeArrowheads="1"/>
          </p:cNvSpPr>
          <p:nvPr/>
        </p:nvSpPr>
        <p:spPr bwMode="auto">
          <a:xfrm>
            <a:off x="228600" y="9144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b="1">
                <a:solidFill>
                  <a:srgbClr val="090A15"/>
                </a:solidFill>
              </a:rPr>
              <a:t>           </a:t>
            </a:r>
            <a:endParaRPr kumimoji="1" lang="zh-CN" altLang="en-US" b="1"/>
          </a:p>
        </p:txBody>
      </p:sp>
      <p:sp>
        <p:nvSpPr>
          <p:cNvPr id="9" name="Text Box 6"/>
          <p:cNvSpPr txBox="1">
            <a:spLocks noChangeArrowheads="1"/>
          </p:cNvSpPr>
          <p:nvPr/>
        </p:nvSpPr>
        <p:spPr bwMode="auto">
          <a:xfrm>
            <a:off x="989013" y="364331"/>
            <a:ext cx="7385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3600" dirty="0" smtClean="0">
                <a:solidFill>
                  <a:srgbClr val="FFFF00"/>
                </a:solidFill>
                <a:latin typeface="黑体" panose="02010609060101010101" pitchFamily="49" charset="-122"/>
                <a:ea typeface="黑体" panose="02010609060101010101" pitchFamily="49" charset="-122"/>
              </a:rPr>
              <a:t>思考题</a:t>
            </a:r>
            <a:endParaRPr lang="zh-CN" altLang="en-US" sz="3600" b="1" dirty="0">
              <a:solidFill>
                <a:srgbClr val="FFFF00"/>
              </a:solidFill>
              <a:latin typeface="华文新魏" pitchFamily="2" charset="-122"/>
              <a:ea typeface="华文新魏" pitchFamily="2" charset="-122"/>
            </a:endParaRPr>
          </a:p>
        </p:txBody>
      </p:sp>
      <p:sp>
        <p:nvSpPr>
          <p:cNvPr id="2" name="文本框 1"/>
          <p:cNvSpPr txBox="1"/>
          <p:nvPr/>
        </p:nvSpPr>
        <p:spPr>
          <a:xfrm>
            <a:off x="130969" y="1126331"/>
            <a:ext cx="8839200" cy="2677656"/>
          </a:xfrm>
          <a:prstGeom prst="rect">
            <a:avLst/>
          </a:prstGeom>
          <a:noFill/>
        </p:spPr>
        <p:txBody>
          <a:bodyPr wrap="square" rtlCol="0">
            <a:spAutoFit/>
          </a:bodyPr>
          <a:lstStyle/>
          <a:p>
            <a:r>
              <a:rPr lang="en-US" altLang="zh-CN" sz="2400" dirty="0" smtClean="0">
                <a:latin typeface="黑体" panose="02010609060101010101" pitchFamily="49" charset="-122"/>
                <a:ea typeface="黑体" panose="02010609060101010101" pitchFamily="49" charset="-122"/>
              </a:rPr>
              <a:t>2. </a:t>
            </a:r>
            <a:r>
              <a:rPr lang="zh-CN" altLang="en-US" sz="2400" dirty="0" smtClean="0">
                <a:latin typeface="Palatino Linotype" panose="02040502050505030304" pitchFamily="18" charset="0"/>
              </a:rPr>
              <a:t>一种视网膜色素变性遗传病（</a:t>
            </a:r>
            <a:r>
              <a:rPr lang="en-US" altLang="zh-CN" sz="2400" dirty="0" smtClean="0">
                <a:latin typeface="Palatino Linotype" panose="02040502050505030304" pitchFamily="18" charset="0"/>
              </a:rPr>
              <a:t>RP3</a:t>
            </a:r>
            <a:r>
              <a:rPr lang="zh-CN" altLang="en-US" sz="2400" dirty="0" smtClean="0">
                <a:latin typeface="Palatino Linotype" panose="02040502050505030304" pitchFamily="18" charset="0"/>
              </a:rPr>
              <a:t>）是</a:t>
            </a:r>
            <a:r>
              <a:rPr lang="en-US" altLang="zh-CN" sz="2400" dirty="0" smtClean="0">
                <a:latin typeface="Palatino Linotype" panose="02040502050505030304" pitchFamily="18" charset="0"/>
              </a:rPr>
              <a:t>X-</a:t>
            </a:r>
            <a:r>
              <a:rPr lang="zh-CN" altLang="en-US" sz="2400" dirty="0" smtClean="0">
                <a:latin typeface="Palatino Linotype" panose="02040502050505030304" pitchFamily="18" charset="0"/>
              </a:rPr>
              <a:t>连锁的显性遗传病。表现为早期夜盲</a:t>
            </a:r>
            <a:r>
              <a:rPr lang="en-US" altLang="zh-CN" sz="2400" dirty="0" smtClean="0">
                <a:latin typeface="Palatino Linotype" panose="02040502050505030304" pitchFamily="18" charset="0"/>
              </a:rPr>
              <a:t> </a:t>
            </a:r>
            <a:r>
              <a:rPr lang="zh-CN" altLang="en-US" sz="2400" dirty="0">
                <a:latin typeface="Palatino Linotype" panose="02040502050505030304" pitchFamily="18" charset="0"/>
              </a:rPr>
              <a:t>，伴有进行性</a:t>
            </a:r>
            <a:r>
              <a:rPr lang="zh-CN" altLang="en-US" sz="2400" dirty="0" smtClean="0">
                <a:latin typeface="Palatino Linotype" panose="02040502050505030304" pitchFamily="18" charset="0"/>
              </a:rPr>
              <a:t>视野缺损，最终在</a:t>
            </a:r>
            <a:r>
              <a:rPr lang="en-US" altLang="zh-CN" sz="2400" dirty="0" smtClean="0">
                <a:latin typeface="Palatino Linotype" panose="02040502050505030304" pitchFamily="18" charset="0"/>
              </a:rPr>
              <a:t>30-40</a:t>
            </a:r>
            <a:r>
              <a:rPr lang="zh-CN" altLang="en-US" sz="2400" dirty="0" smtClean="0">
                <a:latin typeface="Palatino Linotype" panose="02040502050505030304" pitchFamily="18" charset="0"/>
              </a:rPr>
              <a:t>岁左右失明。具有该遗传病的男性，病情严重。而具有该突变基因杂合子的女性则体现从几乎无症状到症状非常严重的广泛临床表现。请解释原因。</a:t>
            </a:r>
            <a:endParaRPr lang="en-US" altLang="zh-CN" sz="2400" dirty="0" smtClean="0">
              <a:latin typeface="Palatino Linotype" panose="02040502050505030304" pitchFamily="18" charset="0"/>
            </a:endParaRPr>
          </a:p>
          <a:p>
            <a:endParaRPr lang="en-US" altLang="zh-CN" sz="2400" dirty="0">
              <a:latin typeface="Palatino Linotype" panose="02040502050505030304" pitchFamily="18" charset="0"/>
              <a:ea typeface="黑体" panose="02010609060101010101" pitchFamily="49" charset="-122"/>
            </a:endParaRPr>
          </a:p>
          <a:p>
            <a:r>
              <a:rPr lang="en-US" altLang="zh-CN" sz="2400" dirty="0" smtClean="0">
                <a:latin typeface="Palatino Linotype" panose="02040502050505030304" pitchFamily="18" charset="0"/>
                <a:ea typeface="黑体" panose="02010609060101010101" pitchFamily="49" charset="-122"/>
              </a:rPr>
              <a:t>3. </a:t>
            </a:r>
            <a:r>
              <a:rPr lang="zh-CN" altLang="en-US" sz="2400" dirty="0" smtClean="0">
                <a:latin typeface="Palatino Linotype" panose="02040502050505030304" pitchFamily="18" charset="0"/>
                <a:ea typeface="黑体" panose="02010609060101010101" pitchFamily="49" charset="-122"/>
              </a:rPr>
              <a:t>如何设定女性运动员的标准。</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902787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5_14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970722"/>
            <a:ext cx="5949950" cy="345122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10243" name="矩形 5"/>
          <p:cNvSpPr>
            <a:spLocks noChangeArrowheads="1"/>
          </p:cNvSpPr>
          <p:nvPr/>
        </p:nvSpPr>
        <p:spPr bwMode="auto">
          <a:xfrm>
            <a:off x="1676400" y="5329555"/>
            <a:ext cx="1219200" cy="165100"/>
          </a:xfrm>
          <a:prstGeom prst="rect">
            <a:avLst/>
          </a:prstGeom>
          <a:solidFill>
            <a:srgbClr val="FF0000"/>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4" name="矩形 6"/>
          <p:cNvSpPr>
            <a:spLocks noChangeArrowheads="1"/>
          </p:cNvSpPr>
          <p:nvPr/>
        </p:nvSpPr>
        <p:spPr bwMode="auto">
          <a:xfrm>
            <a:off x="914400" y="4796155"/>
            <a:ext cx="1981200" cy="152400"/>
          </a:xfrm>
          <a:prstGeom prst="rect">
            <a:avLst/>
          </a:prstGeom>
          <a:solidFill>
            <a:srgbClr val="FF0000"/>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245" name="矩形 7"/>
          <p:cNvSpPr>
            <a:spLocks noChangeArrowheads="1"/>
          </p:cNvSpPr>
          <p:nvPr/>
        </p:nvSpPr>
        <p:spPr bwMode="auto">
          <a:xfrm>
            <a:off x="2590800" y="5774055"/>
            <a:ext cx="1676400" cy="152400"/>
          </a:xfrm>
          <a:prstGeom prst="rect">
            <a:avLst/>
          </a:prstGeom>
          <a:solidFill>
            <a:srgbClr val="FF0000"/>
          </a:solidFill>
          <a:ln w="9525" algn="ctr">
            <a:solidFill>
              <a:schemeClr val="tx1"/>
            </a:solidFill>
            <a:rou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cxnSp>
        <p:nvCxnSpPr>
          <p:cNvPr id="10246" name="直接连接符 9"/>
          <p:cNvCxnSpPr>
            <a:cxnSpLocks noChangeShapeType="1"/>
          </p:cNvCxnSpPr>
          <p:nvPr/>
        </p:nvCxnSpPr>
        <p:spPr bwMode="auto">
          <a:xfrm>
            <a:off x="2590800" y="4665980"/>
            <a:ext cx="0" cy="129540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cxnSp>
        <p:nvCxnSpPr>
          <p:cNvPr id="10247" name="直接连接符 10"/>
          <p:cNvCxnSpPr>
            <a:cxnSpLocks noChangeShapeType="1"/>
          </p:cNvCxnSpPr>
          <p:nvPr/>
        </p:nvCxnSpPr>
        <p:spPr bwMode="auto">
          <a:xfrm>
            <a:off x="2895600" y="4643755"/>
            <a:ext cx="0" cy="1295400"/>
          </a:xfrm>
          <a:prstGeom prst="line">
            <a:avLst/>
          </a:prstGeom>
          <a:noFill/>
          <a:ln w="9525" algn="ctr">
            <a:solidFill>
              <a:schemeClr val="tx1"/>
            </a:solidFill>
            <a:round/>
          </a:ln>
          <a:extLst>
            <a:ext uri="{909E8E84-426E-40DD-AFC4-6F175D3DCCD1}">
              <a14:hiddenFill xmlns:a14="http://schemas.microsoft.com/office/drawing/2010/main">
                <a:noFill/>
              </a14:hiddenFill>
            </a:ext>
          </a:extLst>
        </p:spPr>
      </p:cxnSp>
      <p:sp>
        <p:nvSpPr>
          <p:cNvPr id="10248" name="TextBox 12"/>
          <p:cNvSpPr txBox="1">
            <a:spLocks noChangeArrowheads="1"/>
          </p:cNvSpPr>
          <p:nvPr/>
        </p:nvSpPr>
        <p:spPr bwMode="auto">
          <a:xfrm>
            <a:off x="228600" y="4567555"/>
            <a:ext cx="313055" cy="147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1</a:t>
            </a:r>
          </a:p>
          <a:p>
            <a:endParaRPr lang="en-US" altLang="zh-CN"/>
          </a:p>
          <a:p>
            <a:r>
              <a:rPr lang="en-US" altLang="zh-CN"/>
              <a:t>2</a:t>
            </a:r>
          </a:p>
          <a:p>
            <a:endParaRPr lang="en-US" altLang="zh-CN"/>
          </a:p>
          <a:p>
            <a:r>
              <a:rPr lang="en-US" altLang="zh-CN"/>
              <a:t>3</a:t>
            </a:r>
            <a:endParaRPr lang="zh-CN" altLang="en-US"/>
          </a:p>
        </p:txBody>
      </p:sp>
      <p:sp>
        <p:nvSpPr>
          <p:cNvPr id="10249" name="TextBox 13"/>
          <p:cNvSpPr txBox="1">
            <a:spLocks noChangeArrowheads="1"/>
          </p:cNvSpPr>
          <p:nvPr/>
        </p:nvSpPr>
        <p:spPr bwMode="auto">
          <a:xfrm>
            <a:off x="4191000" y="4872355"/>
            <a:ext cx="5181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黑体" panose="02010609060101010101" pitchFamily="49" charset="-122"/>
                <a:ea typeface="黑体" panose="02010609060101010101" pitchFamily="49" charset="-122"/>
              </a:rPr>
              <a:t>三个</a:t>
            </a:r>
            <a:r>
              <a:rPr lang="en-US" altLang="zh-CN" sz="2400" dirty="0">
                <a:latin typeface="黑体" panose="02010609060101010101" pitchFamily="49" charset="-122"/>
                <a:ea typeface="黑体" panose="02010609060101010101" pitchFamily="49" charset="-122"/>
              </a:rPr>
              <a:t>XX</a:t>
            </a:r>
            <a:r>
              <a:rPr lang="zh-CN" altLang="en-US" sz="2400" dirty="0">
                <a:latin typeface="黑体" panose="02010609060101010101" pitchFamily="49" charset="-122"/>
                <a:ea typeface="黑体" panose="02010609060101010101" pitchFamily="49" charset="-122"/>
              </a:rPr>
              <a:t>异常个体带有</a:t>
            </a:r>
            <a:r>
              <a:rPr lang="en-US" altLang="zh-CN" sz="2400" dirty="0">
                <a:latin typeface="黑体" panose="02010609060101010101" pitchFamily="49" charset="-122"/>
                <a:ea typeface="黑体" panose="02010609060101010101" pitchFamily="49" charset="-122"/>
              </a:rPr>
              <a:t>Y</a:t>
            </a:r>
            <a:r>
              <a:rPr lang="zh-CN" altLang="en-US" sz="2400" dirty="0">
                <a:latin typeface="黑体" panose="02010609060101010101" pitchFamily="49" charset="-122"/>
                <a:ea typeface="黑体" panose="02010609060101010101" pitchFamily="49" charset="-122"/>
              </a:rPr>
              <a:t>染色体的</a:t>
            </a:r>
            <a:r>
              <a:rPr lang="en-US" altLang="zh-CN" sz="2400" dirty="0">
                <a:latin typeface="黑体" panose="02010609060101010101" pitchFamily="49" charset="-122"/>
                <a:ea typeface="黑体" panose="02010609060101010101" pitchFamily="49" charset="-122"/>
              </a:rPr>
              <a:t>DNA</a:t>
            </a:r>
            <a:r>
              <a:rPr lang="zh-CN" altLang="en-US" sz="2400" dirty="0">
                <a:latin typeface="黑体" panose="02010609060101010101" pitchFamily="49" charset="-122"/>
                <a:ea typeface="黑体" panose="02010609060101010101" pitchFamily="49" charset="-122"/>
              </a:rPr>
              <a:t>片段共同含有的区间为</a:t>
            </a:r>
            <a:r>
              <a:rPr lang="en-US" altLang="zh-CN" sz="2400" dirty="0">
                <a:latin typeface="黑体" panose="02010609060101010101" pitchFamily="49" charset="-122"/>
                <a:ea typeface="黑体" panose="02010609060101010101" pitchFamily="49" charset="-122"/>
              </a:rPr>
              <a:t>35Kb</a:t>
            </a:r>
            <a:r>
              <a:rPr lang="zh-CN" altLang="en-US" sz="2400" dirty="0">
                <a:latin typeface="黑体" panose="02010609060101010101" pitchFamily="49" charset="-122"/>
                <a:ea typeface="黑体" panose="02010609060101010101" pitchFamily="49" charset="-122"/>
              </a:rPr>
              <a:t>。此区间可以编码一个基因，潜在</a:t>
            </a:r>
            <a:r>
              <a:rPr lang="en-US" altLang="zh-CN" sz="2400" i="1" dirty="0">
                <a:latin typeface="黑体" panose="02010609060101010101" pitchFamily="49" charset="-122"/>
                <a:ea typeface="黑体" panose="02010609060101010101" pitchFamily="49" charset="-122"/>
              </a:rPr>
              <a:t>SRY</a:t>
            </a:r>
            <a:r>
              <a:rPr lang="zh-CN" altLang="en-US" sz="2400" dirty="0">
                <a:latin typeface="黑体" panose="02010609060101010101" pitchFamily="49" charset="-122"/>
                <a:ea typeface="黑体" panose="02010609060101010101" pitchFamily="49" charset="-122"/>
              </a:rPr>
              <a:t>基因</a:t>
            </a:r>
            <a:r>
              <a:rPr lang="zh-CN" altLang="en-US" sz="2400" dirty="0" smtClean="0">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p:txBody>
      </p:sp>
      <p:sp>
        <p:nvSpPr>
          <p:cNvPr id="10250" name="TextBox 14"/>
          <p:cNvSpPr txBox="1">
            <a:spLocks noChangeArrowheads="1"/>
          </p:cNvSpPr>
          <p:nvPr/>
        </p:nvSpPr>
        <p:spPr bwMode="auto">
          <a:xfrm>
            <a:off x="3886200" y="228600"/>
            <a:ext cx="203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a:solidFill>
                  <a:srgbClr val="FFFF00"/>
                </a:solidFill>
                <a:latin typeface="黑体" panose="02010609060101010101" pitchFamily="49" charset="-122"/>
                <a:ea typeface="黑体" panose="02010609060101010101" pitchFamily="49" charset="-122"/>
              </a:rPr>
              <a:t>基因定位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7"/>
                                        </p:tgtEl>
                                        <p:attrNameLst>
                                          <p:attrName>style.visibility</p:attrName>
                                        </p:attrNameLst>
                                      </p:cBhvr>
                                      <p:to>
                                        <p:strVal val="visible"/>
                                      </p:to>
                                    </p:set>
                                    <p:anim calcmode="lin" valueType="num">
                                      <p:cBhvr additive="base">
                                        <p:cTn id="7" dur="500" fill="hold"/>
                                        <p:tgtEl>
                                          <p:spTgt spid="10247"/>
                                        </p:tgtEl>
                                        <p:attrNameLst>
                                          <p:attrName>ppt_x</p:attrName>
                                        </p:attrNameLst>
                                      </p:cBhvr>
                                      <p:tavLst>
                                        <p:tav tm="0">
                                          <p:val>
                                            <p:strVal val="#ppt_x"/>
                                          </p:val>
                                        </p:tav>
                                        <p:tav tm="100000">
                                          <p:val>
                                            <p:strVal val="#ppt_x"/>
                                          </p:val>
                                        </p:tav>
                                      </p:tavLst>
                                    </p:anim>
                                    <p:anim calcmode="lin" valueType="num">
                                      <p:cBhvr additive="base">
                                        <p:cTn id="8" dur="500" fill="hold"/>
                                        <p:tgtEl>
                                          <p:spTgt spid="1024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46"/>
                                        </p:tgtEl>
                                        <p:attrNameLst>
                                          <p:attrName>style.visibility</p:attrName>
                                        </p:attrNameLst>
                                      </p:cBhvr>
                                      <p:to>
                                        <p:strVal val="visible"/>
                                      </p:to>
                                    </p:set>
                                    <p:anim calcmode="lin" valueType="num">
                                      <p:cBhvr additive="base">
                                        <p:cTn id="11" dur="500" fill="hold"/>
                                        <p:tgtEl>
                                          <p:spTgt spid="10246"/>
                                        </p:tgtEl>
                                        <p:attrNameLst>
                                          <p:attrName>ppt_x</p:attrName>
                                        </p:attrNameLst>
                                      </p:cBhvr>
                                      <p:tavLst>
                                        <p:tav tm="0">
                                          <p:val>
                                            <p:strVal val="#ppt_x"/>
                                          </p:val>
                                        </p:tav>
                                        <p:tav tm="100000">
                                          <p:val>
                                            <p:strVal val="#ppt_x"/>
                                          </p:val>
                                        </p:tav>
                                      </p:tavLst>
                                    </p:anim>
                                    <p:anim calcmode="lin" valueType="num">
                                      <p:cBhvr additive="base">
                                        <p:cTn id="12" dur="500" fill="hold"/>
                                        <p:tgtEl>
                                          <p:spTgt spid="10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9" name="Text Box 11"/>
          <p:cNvSpPr txBox="1">
            <a:spLocks noChangeArrowheads="1"/>
          </p:cNvSpPr>
          <p:nvPr/>
        </p:nvSpPr>
        <p:spPr bwMode="auto">
          <a:xfrm>
            <a:off x="304800" y="1371600"/>
            <a:ext cx="40386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3000"/>
              </a:lnSpc>
              <a:spcBef>
                <a:spcPct val="50000"/>
              </a:spcBef>
            </a:pPr>
            <a:r>
              <a:rPr lang="en-US" altLang="zh-CN" sz="2800" dirty="0">
                <a:latin typeface="黑体" panose="02010609060101010101" pitchFamily="49" charset="-122"/>
                <a:ea typeface="黑体" panose="02010609060101010101" pitchFamily="49" charset="-122"/>
              </a:rPr>
              <a:t>1991</a:t>
            </a:r>
            <a:r>
              <a:rPr lang="zh-CN" altLang="en-US" sz="2800" dirty="0">
                <a:latin typeface="黑体" panose="02010609060101010101" pitchFamily="49" charset="-122"/>
                <a:ea typeface="黑体" panose="02010609060101010101" pitchFamily="49" charset="-122"/>
              </a:rPr>
              <a:t>年</a:t>
            </a:r>
            <a:r>
              <a:rPr lang="en-US" altLang="zh-CN" sz="2800" dirty="0" err="1">
                <a:latin typeface="黑体" panose="02010609060101010101" pitchFamily="49" charset="-122"/>
                <a:ea typeface="黑体" panose="02010609060101010101" pitchFamily="49" charset="-122"/>
              </a:rPr>
              <a:t>Koopman</a:t>
            </a:r>
            <a:r>
              <a:rPr lang="zh-CN" altLang="en-US" sz="2800" dirty="0">
                <a:latin typeface="黑体" panose="02010609060101010101" pitchFamily="49" charset="-122"/>
                <a:ea typeface="黑体" panose="02010609060101010101" pitchFamily="49" charset="-122"/>
              </a:rPr>
              <a:t>等将</a:t>
            </a:r>
            <a:r>
              <a:rPr lang="en-US" altLang="zh-CN" sz="2800" i="1" dirty="0" err="1">
                <a:latin typeface="黑体" panose="02010609060101010101" pitchFamily="49" charset="-122"/>
                <a:ea typeface="黑体" panose="02010609060101010101" pitchFamily="49" charset="-122"/>
              </a:rPr>
              <a:t>Sry</a:t>
            </a:r>
            <a:r>
              <a:rPr lang="zh-CN" altLang="en-US" sz="2800" dirty="0">
                <a:latin typeface="黑体" panose="02010609060101010101" pitchFamily="49" charset="-122"/>
                <a:ea typeface="黑体" panose="02010609060101010101" pitchFamily="49" charset="-122"/>
              </a:rPr>
              <a:t>基因的</a:t>
            </a:r>
            <a:r>
              <a:rPr lang="en-US" altLang="zh-CN" sz="2800" dirty="0">
                <a:latin typeface="黑体" panose="02010609060101010101" pitchFamily="49" charset="-122"/>
                <a:ea typeface="黑体" panose="02010609060101010101" pitchFamily="49" charset="-122"/>
              </a:rPr>
              <a:t>14kb DNA</a:t>
            </a:r>
            <a:r>
              <a:rPr lang="zh-CN" altLang="en-US" sz="2800" dirty="0">
                <a:latin typeface="黑体" panose="02010609060101010101" pitchFamily="49" charset="-122"/>
                <a:ea typeface="黑体" panose="02010609060101010101" pitchFamily="49" charset="-122"/>
              </a:rPr>
              <a:t>导入</a:t>
            </a:r>
            <a:r>
              <a:rPr lang="en-US" altLang="zh-CN" sz="2800" dirty="0">
                <a:latin typeface="黑体" panose="02010609060101010101" pitchFamily="49" charset="-122"/>
                <a:ea typeface="黑体" panose="02010609060101010101" pitchFamily="49" charset="-122"/>
              </a:rPr>
              <a:t>XX</a:t>
            </a:r>
            <a:r>
              <a:rPr lang="zh-CN" altLang="en-US" sz="2800" dirty="0">
                <a:latin typeface="黑体" panose="02010609060101010101" pitchFamily="49" charset="-122"/>
                <a:ea typeface="黑体" panose="02010609060101010101" pitchFamily="49" charset="-122"/>
              </a:rPr>
              <a:t>雌鼠胚胎得到转基因雄鼠，确证</a:t>
            </a:r>
            <a:r>
              <a:rPr lang="en-US" altLang="zh-CN" sz="2800" i="1" dirty="0" err="1">
                <a:latin typeface="黑体" panose="02010609060101010101" pitchFamily="49" charset="-122"/>
                <a:ea typeface="黑体" panose="02010609060101010101" pitchFamily="49" charset="-122"/>
              </a:rPr>
              <a:t>Sry</a:t>
            </a:r>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基因是性别决定基因。</a:t>
            </a:r>
            <a:endParaRPr lang="en-US" altLang="zh-CN" sz="2800" dirty="0">
              <a:latin typeface="黑体" panose="02010609060101010101" pitchFamily="49" charset="-122"/>
              <a:ea typeface="黑体" panose="02010609060101010101" pitchFamily="49" charset="-122"/>
            </a:endParaRPr>
          </a:p>
        </p:txBody>
      </p:sp>
      <p:sp>
        <p:nvSpPr>
          <p:cNvPr id="11267" name="TextBox 3"/>
          <p:cNvSpPr txBox="1">
            <a:spLocks noChangeArrowheads="1"/>
          </p:cNvSpPr>
          <p:nvPr/>
        </p:nvSpPr>
        <p:spPr bwMode="auto">
          <a:xfrm>
            <a:off x="3323272" y="457200"/>
            <a:ext cx="2954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3600" dirty="0">
                <a:solidFill>
                  <a:srgbClr val="FFFF00"/>
                </a:solidFill>
                <a:latin typeface="黑体" panose="02010609060101010101" pitchFamily="49" charset="-122"/>
                <a:ea typeface="黑体" panose="02010609060101010101" pitchFamily="49" charset="-122"/>
              </a:rPr>
              <a:t>基因功能验证</a:t>
            </a:r>
          </a:p>
        </p:txBody>
      </p:sp>
      <p:pic>
        <p:nvPicPr>
          <p:cNvPr id="11268" name="图片 4" descr="F1.medium.gi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0599" y="1316805"/>
            <a:ext cx="3562350" cy="505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28600" y="4503291"/>
            <a:ext cx="3424399" cy="830997"/>
          </a:xfrm>
          <a:prstGeom prst="rect">
            <a:avLst/>
          </a:prstGeom>
        </p:spPr>
        <p:txBody>
          <a:bodyPr wrap="none">
            <a:spAutoFit/>
          </a:bodyPr>
          <a:lstStyle/>
          <a:p>
            <a:r>
              <a:rPr lang="en-US" altLang="zh-CN" sz="2400" i="1" dirty="0" smtClean="0"/>
              <a:t>SRY </a:t>
            </a:r>
            <a:r>
              <a:rPr lang="en-US" altLang="zh-CN" sz="2400" dirty="0" smtClean="0"/>
              <a:t>is</a:t>
            </a:r>
            <a:r>
              <a:rPr lang="en-US" altLang="zh-CN" sz="2400" i="1" dirty="0" smtClean="0"/>
              <a:t>  </a:t>
            </a:r>
            <a:r>
              <a:rPr lang="en-US" altLang="zh-CN" sz="2400" dirty="0" smtClean="0"/>
              <a:t>a gene. </a:t>
            </a:r>
          </a:p>
          <a:p>
            <a:r>
              <a:rPr lang="en-US" altLang="zh-CN" sz="2400" dirty="0" smtClean="0"/>
              <a:t>It encodes SRY protein.</a:t>
            </a:r>
            <a:endParaRPr lang="zh-CN" altLang="en-US" sz="2400" dirty="0"/>
          </a:p>
        </p:txBody>
      </p:sp>
      <p:sp>
        <p:nvSpPr>
          <p:cNvPr id="3" name="矩形 2"/>
          <p:cNvSpPr/>
          <p:nvPr/>
        </p:nvSpPr>
        <p:spPr>
          <a:xfrm>
            <a:off x="238539" y="4041626"/>
            <a:ext cx="4572000" cy="461665"/>
          </a:xfrm>
          <a:prstGeom prst="rect">
            <a:avLst/>
          </a:prstGeom>
        </p:spPr>
        <p:txBody>
          <a:bodyPr>
            <a:spAutoFit/>
          </a:bodyPr>
          <a:lstStyle/>
          <a:p>
            <a:r>
              <a:rPr lang="zh-CN" altLang="en-US" sz="2400" dirty="0" smtClean="0">
                <a:latin typeface="黑体" panose="02010609060101010101" pitchFamily="49" charset="-122"/>
                <a:ea typeface="黑体" panose="02010609060101010101" pitchFamily="49" charset="-122"/>
              </a:rPr>
              <a:t>基因字母斜体，蛋白正写。</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8" name="Text Box 6"/>
          <p:cNvSpPr txBox="1">
            <a:spLocks noChangeArrowheads="1"/>
          </p:cNvSpPr>
          <p:nvPr/>
        </p:nvSpPr>
        <p:spPr bwMode="auto">
          <a:xfrm>
            <a:off x="1828800" y="533400"/>
            <a:ext cx="4343400" cy="646113"/>
          </a:xfrm>
          <a:prstGeom prst="rect">
            <a:avLst/>
          </a:prstGeom>
          <a:noFill/>
          <a:ln w="9525">
            <a:noFill/>
            <a:miter lim="800000"/>
          </a:ln>
        </p:spPr>
        <p:txBody>
          <a:bodyPr>
            <a:spAutoFit/>
          </a:bodyPr>
          <a:lstStyle/>
          <a:p>
            <a:pPr algn="ctr" eaLnBrk="1" hangingPunct="1">
              <a:spcBef>
                <a:spcPct val="50000"/>
              </a:spcBef>
            </a:pPr>
            <a:r>
              <a:rPr lang="en-US" altLang="zh-CN" sz="3600" dirty="0" smtClean="0">
                <a:solidFill>
                  <a:srgbClr val="FFFF00"/>
                </a:solidFill>
                <a:latin typeface="黑体" panose="02010609060101010101" pitchFamily="49" charset="-122"/>
                <a:ea typeface="黑体" panose="02010609060101010101" pitchFamily="49" charset="-122"/>
              </a:rPr>
              <a:t>4.1.4 </a:t>
            </a:r>
            <a:r>
              <a:rPr lang="zh-CN" altLang="en-US" sz="3600" dirty="0">
                <a:solidFill>
                  <a:srgbClr val="FFFF00"/>
                </a:solidFill>
                <a:latin typeface="黑体" panose="02010609060101010101" pitchFamily="49" charset="-122"/>
                <a:ea typeface="黑体" panose="02010609060101010101" pitchFamily="49" charset="-122"/>
              </a:rPr>
              <a:t>性别决定类型</a:t>
            </a:r>
            <a:endParaRPr lang="zh-CN" altLang="en-US" sz="3600" b="1" dirty="0">
              <a:solidFill>
                <a:srgbClr val="FFFF00"/>
              </a:solidFill>
              <a:latin typeface="华文新魏" pitchFamily="2" charset="-122"/>
              <a:ea typeface="华文新魏" pitchFamily="2" charset="-122"/>
            </a:endParaRPr>
          </a:p>
        </p:txBody>
      </p:sp>
      <p:sp>
        <p:nvSpPr>
          <p:cNvPr id="10243" name="Text Box 2"/>
          <p:cNvSpPr txBox="1">
            <a:spLocks noChangeArrowheads="1"/>
          </p:cNvSpPr>
          <p:nvPr/>
        </p:nvSpPr>
        <p:spPr bwMode="auto">
          <a:xfrm>
            <a:off x="609600" y="1295400"/>
            <a:ext cx="8001000" cy="1295400"/>
          </a:xfrm>
          <a:prstGeom prst="rect">
            <a:avLst/>
          </a:prstGeom>
          <a:noFill/>
          <a:ln w="9525">
            <a:noFill/>
            <a:miter lim="800000"/>
          </a:ln>
        </p:spPr>
        <p:txBody>
          <a:bodyPr>
            <a:spAutoFit/>
          </a:bodyPr>
          <a:lstStyle/>
          <a:p>
            <a:pPr eaLnBrk="1" hangingPunct="1">
              <a:lnSpc>
                <a:spcPts val="3200"/>
              </a:lnSpc>
            </a:pPr>
            <a:r>
              <a:rPr lang="en-US" altLang="zh-CN" sz="2400" b="1">
                <a:solidFill>
                  <a:srgbClr val="FFFF00"/>
                </a:solidFill>
                <a:latin typeface="黑体" panose="02010609060101010101" pitchFamily="49" charset="-122"/>
                <a:ea typeface="黑体" panose="02010609060101010101" pitchFamily="49" charset="-122"/>
              </a:rPr>
              <a:t>1</a:t>
            </a:r>
            <a:r>
              <a:rPr lang="zh-CN" altLang="en-US" sz="2400">
                <a:solidFill>
                  <a:srgbClr val="FFFF00"/>
                </a:solidFill>
                <a:latin typeface="黑体" panose="02010609060101010101" pitchFamily="49" charset="-122"/>
                <a:ea typeface="黑体" panose="02010609060101010101" pitchFamily="49" charset="-122"/>
              </a:rPr>
              <a:t>、</a:t>
            </a:r>
            <a:r>
              <a:rPr lang="en-US" altLang="zh-CN" sz="2400" b="1">
                <a:solidFill>
                  <a:srgbClr val="FFFF00"/>
                </a:solidFill>
                <a:latin typeface="黑体" panose="02010609060101010101" pitchFamily="49" charset="-122"/>
                <a:ea typeface="黑体" panose="02010609060101010101" pitchFamily="49" charset="-122"/>
              </a:rPr>
              <a:t>XX-XY</a:t>
            </a:r>
            <a:r>
              <a:rPr lang="zh-CN" altLang="en-US" sz="2400" b="1">
                <a:solidFill>
                  <a:srgbClr val="FFFF00"/>
                </a:solidFill>
                <a:latin typeface="黑体" panose="02010609060101010101" pitchFamily="49" charset="-122"/>
                <a:ea typeface="黑体" panose="02010609060101010101" pitchFamily="49" charset="-122"/>
              </a:rPr>
              <a:t>型</a:t>
            </a:r>
            <a:endParaRPr lang="en-US" altLang="zh-CN" sz="2400" b="1">
              <a:solidFill>
                <a:srgbClr val="FFFF00"/>
              </a:solidFill>
              <a:latin typeface="黑体" panose="02010609060101010101" pitchFamily="49" charset="-122"/>
              <a:ea typeface="黑体" panose="02010609060101010101" pitchFamily="49" charset="-122"/>
            </a:endParaRPr>
          </a:p>
          <a:p>
            <a:pPr eaLnBrk="1" hangingPunct="1">
              <a:lnSpc>
                <a:spcPts val="3200"/>
              </a:lnSpc>
            </a:pPr>
            <a:r>
              <a:rPr lang="zh-CN" altLang="en-US" sz="2400" b="1">
                <a:solidFill>
                  <a:srgbClr val="FFFF00"/>
                </a:solidFill>
                <a:latin typeface="黑体" panose="02010609060101010101" pitchFamily="49" charset="-122"/>
                <a:ea typeface="黑体" panose="02010609060101010101" pitchFamily="49" charset="-122"/>
              </a:rPr>
              <a:t> </a:t>
            </a:r>
            <a:r>
              <a:rPr lang="zh-CN" altLang="en-US" sz="2400" b="1">
                <a:solidFill>
                  <a:srgbClr val="FFFF00"/>
                </a:solidFill>
                <a:latin typeface="Tahoma" panose="020B0604030504040204" pitchFamily="34" charset="0"/>
              </a:rPr>
              <a:t/>
            </a:r>
            <a:br>
              <a:rPr lang="zh-CN" altLang="en-US" sz="2400" b="1">
                <a:solidFill>
                  <a:srgbClr val="FFFF00"/>
                </a:solidFill>
                <a:latin typeface="Tahoma" panose="020B0604030504040204" pitchFamily="34" charset="0"/>
              </a:rPr>
            </a:br>
            <a:r>
              <a:rPr lang="zh-CN" altLang="en-US" sz="2400" b="1">
                <a:solidFill>
                  <a:srgbClr val="090A15"/>
                </a:solidFill>
                <a:latin typeface="Tahoma" panose="020B0604030504040204" pitchFamily="34" charset="0"/>
              </a:rPr>
              <a:t>    </a:t>
            </a:r>
            <a:r>
              <a:rPr lang="en-US" altLang="zh-CN" sz="2400" b="1">
                <a:latin typeface="Comic Sans MS" panose="030F0702030302020204" pitchFamily="66" charset="0"/>
                <a:ea typeface="黑体" panose="02010609060101010101" pitchFamily="49" charset="-122"/>
              </a:rPr>
              <a:t> </a:t>
            </a:r>
            <a:endParaRPr lang="zh-CN" altLang="en-US" sz="2000">
              <a:latin typeface="Comic Sans MS" panose="030F0702030302020204" pitchFamily="66" charset="0"/>
              <a:ea typeface="黑体" panose="02010609060101010101" pitchFamily="49" charset="-122"/>
            </a:endParaRPr>
          </a:p>
        </p:txBody>
      </p:sp>
      <p:sp>
        <p:nvSpPr>
          <p:cNvPr id="10244" name="矩形 6"/>
          <p:cNvSpPr>
            <a:spLocks noChangeArrowheads="1"/>
          </p:cNvSpPr>
          <p:nvPr/>
        </p:nvSpPr>
        <p:spPr bwMode="auto">
          <a:xfrm>
            <a:off x="609600" y="1752600"/>
            <a:ext cx="7620000" cy="1733550"/>
          </a:xfrm>
          <a:prstGeom prst="rect">
            <a:avLst/>
          </a:prstGeom>
          <a:noFill/>
          <a:ln w="9525">
            <a:noFill/>
            <a:miter lim="800000"/>
          </a:ln>
        </p:spPr>
        <p:txBody>
          <a:bodyPr>
            <a:spAutoFit/>
          </a:bodyPr>
          <a:lstStyle/>
          <a:p>
            <a:pPr eaLnBrk="1" hangingPunct="1">
              <a:lnSpc>
                <a:spcPts val="3200"/>
              </a:lnSpc>
            </a:pPr>
            <a:r>
              <a:rPr lang="en-US" altLang="zh-CN" sz="2400" b="1">
                <a:solidFill>
                  <a:srgbClr val="FFFF00"/>
                </a:solidFill>
                <a:latin typeface="黑体" panose="02010609060101010101" pitchFamily="49" charset="-122"/>
                <a:ea typeface="黑体" panose="02010609060101010101" pitchFamily="49" charset="-122"/>
              </a:rPr>
              <a:t>2</a:t>
            </a:r>
            <a:r>
              <a:rPr lang="zh-CN" altLang="en-US" sz="2400" b="1">
                <a:solidFill>
                  <a:srgbClr val="FFFF00"/>
                </a:solidFill>
                <a:latin typeface="黑体" panose="02010609060101010101" pitchFamily="49" charset="-122"/>
                <a:ea typeface="黑体" panose="02010609060101010101" pitchFamily="49" charset="-122"/>
              </a:rPr>
              <a:t>、</a:t>
            </a:r>
            <a:r>
              <a:rPr lang="en-US" altLang="zh-CN" sz="2400" b="1">
                <a:solidFill>
                  <a:srgbClr val="FFFF00"/>
                </a:solidFill>
                <a:latin typeface="黑体" panose="02010609060101010101" pitchFamily="49" charset="-122"/>
                <a:ea typeface="黑体" panose="02010609060101010101" pitchFamily="49" charset="-122"/>
              </a:rPr>
              <a:t>ZW</a:t>
            </a:r>
            <a:r>
              <a:rPr lang="zh-CN" altLang="en-US" sz="2400" b="1">
                <a:solidFill>
                  <a:srgbClr val="FFFF00"/>
                </a:solidFill>
                <a:latin typeface="黑体" panose="02010609060101010101" pitchFamily="49" charset="-122"/>
                <a:ea typeface="黑体" panose="02010609060101010101" pitchFamily="49" charset="-122"/>
              </a:rPr>
              <a:t>型</a:t>
            </a:r>
          </a:p>
          <a:p>
            <a:pPr eaLnBrk="1" hangingPunct="1">
              <a:lnSpc>
                <a:spcPts val="3200"/>
              </a:lnSpc>
            </a:pPr>
            <a:r>
              <a:rPr lang="zh-CN" altLang="en-US" sz="2400" b="1">
                <a:solidFill>
                  <a:srgbClr val="FFFF00"/>
                </a:solidFill>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雄性为同配性别：</a:t>
            </a:r>
            <a:r>
              <a:rPr lang="en-US" altLang="zh-CN" sz="2400" b="1">
                <a:latin typeface="黑体" panose="02010609060101010101" pitchFamily="49" charset="-122"/>
                <a:ea typeface="黑体" panose="02010609060101010101" pitchFamily="49" charset="-122"/>
              </a:rPr>
              <a:t>ZZ  </a:t>
            </a:r>
            <a:r>
              <a:rPr lang="zh-CN" altLang="en-US" sz="2400" b="1">
                <a:latin typeface="黑体" panose="02010609060101010101" pitchFamily="49" charset="-122"/>
                <a:ea typeface="黑体" panose="02010609060101010101" pitchFamily="49" charset="-122"/>
              </a:rPr>
              <a:t>雌性为异配性别：</a:t>
            </a:r>
            <a:r>
              <a:rPr lang="en-US" altLang="zh-CN" sz="2400" b="1">
                <a:latin typeface="黑体" panose="02010609060101010101" pitchFamily="49" charset="-122"/>
                <a:ea typeface="黑体" panose="02010609060101010101" pitchFamily="49" charset="-122"/>
              </a:rPr>
              <a:t>ZW</a:t>
            </a:r>
          </a:p>
          <a:p>
            <a:pPr eaLnBrk="1" hangingPunct="1">
              <a:lnSpc>
                <a:spcPts val="3200"/>
              </a:lnSpc>
            </a:pPr>
            <a:endParaRPr lang="en-US" altLang="zh-CN" sz="2400" b="1">
              <a:solidFill>
                <a:srgbClr val="FFFF00"/>
              </a:solidFill>
              <a:latin typeface="黑体" panose="02010609060101010101" pitchFamily="49" charset="-122"/>
              <a:ea typeface="黑体" panose="02010609060101010101" pitchFamily="49" charset="-122"/>
            </a:endParaRPr>
          </a:p>
          <a:p>
            <a:pPr eaLnBrk="1" hangingPunct="1">
              <a:lnSpc>
                <a:spcPts val="3200"/>
              </a:lnSpc>
            </a:pPr>
            <a:endParaRPr lang="zh-CN" altLang="en-US" sz="2400" b="1">
              <a:solidFill>
                <a:srgbClr val="FFFF00"/>
              </a:solidFill>
              <a:latin typeface="黑体" panose="02010609060101010101" pitchFamily="49" charset="-122"/>
              <a:ea typeface="黑体" panose="02010609060101010101" pitchFamily="49" charset="-122"/>
            </a:endParaRPr>
          </a:p>
        </p:txBody>
      </p:sp>
      <p:sp>
        <p:nvSpPr>
          <p:cNvPr id="10245" name="矩形 7"/>
          <p:cNvSpPr>
            <a:spLocks noChangeArrowheads="1"/>
          </p:cNvSpPr>
          <p:nvPr/>
        </p:nvSpPr>
        <p:spPr bwMode="auto">
          <a:xfrm>
            <a:off x="457200" y="2590800"/>
            <a:ext cx="7924800" cy="2123658"/>
          </a:xfrm>
          <a:prstGeom prst="rect">
            <a:avLst/>
          </a:prstGeom>
          <a:noFill/>
          <a:ln w="9525">
            <a:noFill/>
            <a:miter lim="800000"/>
          </a:ln>
        </p:spPr>
        <p:txBody>
          <a:bodyPr>
            <a:spAutoFit/>
          </a:bodyPr>
          <a:lstStyle/>
          <a:p>
            <a:pPr algn="just" eaLnBrk="1" hangingPunct="1">
              <a:spcBef>
                <a:spcPct val="50000"/>
              </a:spcBef>
            </a:pPr>
            <a:r>
              <a:rPr lang="en-US" altLang="zh-CN" sz="2400" b="1" dirty="0">
                <a:solidFill>
                  <a:srgbClr val="FFFF00"/>
                </a:solidFill>
                <a:latin typeface="黑体" panose="02010609060101010101" pitchFamily="49" charset="-122"/>
                <a:ea typeface="黑体" panose="02010609060101010101" pitchFamily="49" charset="-122"/>
              </a:rPr>
              <a:t>3</a:t>
            </a:r>
            <a:r>
              <a:rPr lang="zh-CN" altLang="en-US" sz="2400" b="1" dirty="0">
                <a:solidFill>
                  <a:srgbClr val="FFFF00"/>
                </a:solidFill>
                <a:latin typeface="黑体" panose="02010609060101010101" pitchFamily="49" charset="-122"/>
                <a:ea typeface="黑体" panose="02010609060101010101" pitchFamily="49" charset="-122"/>
              </a:rPr>
              <a:t>、</a:t>
            </a:r>
            <a:r>
              <a:rPr lang="en-US" altLang="zh-CN" sz="2400" b="1" dirty="0">
                <a:solidFill>
                  <a:srgbClr val="FFFF00"/>
                </a:solidFill>
                <a:latin typeface="黑体" panose="02010609060101010101" pitchFamily="49" charset="-122"/>
                <a:ea typeface="黑体" panose="02010609060101010101" pitchFamily="49" charset="-122"/>
              </a:rPr>
              <a:t>XO</a:t>
            </a:r>
            <a:r>
              <a:rPr lang="zh-CN" altLang="en-US" sz="2400" b="1" dirty="0">
                <a:solidFill>
                  <a:srgbClr val="FFFF00"/>
                </a:solidFill>
                <a:latin typeface="黑体" panose="02010609060101010101" pitchFamily="49" charset="-122"/>
                <a:ea typeface="黑体" panose="02010609060101010101" pitchFamily="49" charset="-122"/>
              </a:rPr>
              <a:t>型</a:t>
            </a:r>
          </a:p>
          <a:p>
            <a:pPr algn="just" eaLnBrk="1" hangingPunct="1">
              <a:spcBef>
                <a:spcPct val="50000"/>
              </a:spcBef>
            </a:pPr>
            <a:r>
              <a:rPr lang="zh-CN" altLang="en-US" sz="2400" b="1" dirty="0">
                <a:solidFill>
                  <a:srgbClr val="FFFF00"/>
                </a:solidFill>
                <a:latin typeface="黑体" panose="02010609060101010101" pitchFamily="49" charset="-122"/>
                <a:ea typeface="黑体" panose="02010609060101010101" pitchFamily="49" charset="-122"/>
              </a:rPr>
              <a:t>   </a:t>
            </a:r>
            <a:r>
              <a:rPr lang="en-US" altLang="zh-CN" sz="2400" b="1" dirty="0">
                <a:latin typeface="黑体" panose="02010609060101010101" pitchFamily="49" charset="-122"/>
                <a:ea typeface="黑体" panose="02010609060101010101" pitchFamily="49" charset="-122"/>
              </a:rPr>
              <a:t>XO</a:t>
            </a:r>
            <a:r>
              <a:rPr lang="zh-CN" altLang="en-US" sz="2400" b="1" dirty="0">
                <a:latin typeface="黑体" panose="02010609060101010101" pitchFamily="49" charset="-122"/>
                <a:ea typeface="黑体" panose="02010609060101010101" pitchFamily="49" charset="-122"/>
              </a:rPr>
              <a:t>型的雄体只有一个单一的</a:t>
            </a:r>
            <a:r>
              <a:rPr lang="en-US" altLang="zh-CN" sz="2400" b="1" dirty="0">
                <a:latin typeface="黑体" panose="02010609060101010101" pitchFamily="49" charset="-122"/>
                <a:ea typeface="黑体" panose="02010609060101010101" pitchFamily="49" charset="-122"/>
              </a:rPr>
              <a:t>X</a:t>
            </a:r>
            <a:r>
              <a:rPr lang="zh-CN" altLang="en-US" sz="2400" b="1" dirty="0">
                <a:latin typeface="黑体" panose="02010609060101010101" pitchFamily="49" charset="-122"/>
                <a:ea typeface="黑体" panose="02010609060101010101" pitchFamily="49" charset="-122"/>
              </a:rPr>
              <a:t>染色体，</a:t>
            </a: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雌体为</a:t>
            </a:r>
            <a:r>
              <a:rPr lang="en-US" altLang="zh-CN" sz="2400" b="1" dirty="0">
                <a:latin typeface="黑体" panose="02010609060101010101" pitchFamily="49" charset="-122"/>
                <a:ea typeface="黑体" panose="02010609060101010101" pitchFamily="49" charset="-122"/>
              </a:rPr>
              <a:t>XX</a:t>
            </a:r>
          </a:p>
          <a:p>
            <a:pPr algn="just" eaLnBrk="1" hangingPunct="1">
              <a:spcBef>
                <a:spcPct val="50000"/>
              </a:spcBef>
            </a:pPr>
            <a:r>
              <a:rPr lang="en-US" altLang="zh-CN" sz="2400" b="1" dirty="0">
                <a:solidFill>
                  <a:srgbClr val="FFFF00"/>
                </a:solidFill>
                <a:latin typeface="黑体" panose="02010609060101010101" pitchFamily="49" charset="-122"/>
                <a:ea typeface="黑体" panose="02010609060101010101" pitchFamily="49" charset="-122"/>
              </a:rPr>
              <a:t>4</a:t>
            </a:r>
            <a:r>
              <a:rPr lang="zh-CN" altLang="en-US" sz="2400" b="1" dirty="0">
                <a:solidFill>
                  <a:srgbClr val="FFFF00"/>
                </a:solidFill>
                <a:latin typeface="黑体" panose="02010609060101010101" pitchFamily="49" charset="-122"/>
                <a:ea typeface="黑体" panose="02010609060101010101" pitchFamily="49" charset="-122"/>
              </a:rPr>
              <a:t>、植物的性别决定 （对于雌雄异株的植物）</a:t>
            </a:r>
            <a:endParaRPr lang="en-US" altLang="zh-CN" sz="2400" b="1" dirty="0">
              <a:solidFill>
                <a:srgbClr val="FFFF00"/>
              </a:solidFill>
              <a:latin typeface="黑体" panose="02010609060101010101" pitchFamily="49" charset="-122"/>
              <a:ea typeface="黑体" panose="02010609060101010101" pitchFamily="49" charset="-122"/>
            </a:endParaRPr>
          </a:p>
          <a:p>
            <a:pPr algn="just" eaLnBrk="1" hangingPunct="1">
              <a:spcBef>
                <a:spcPct val="50000"/>
              </a:spcBef>
            </a:pPr>
            <a:r>
              <a:rPr lang="zh-CN" altLang="en-US" sz="2400" b="1" dirty="0">
                <a:solidFill>
                  <a:srgbClr val="FFFF00"/>
                </a:solidFill>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雌株：</a:t>
            </a:r>
            <a:r>
              <a:rPr lang="en-US" altLang="zh-CN" sz="2400" b="1" dirty="0">
                <a:latin typeface="黑体" panose="02010609060101010101" pitchFamily="49" charset="-122"/>
                <a:ea typeface="黑体" panose="02010609060101010101" pitchFamily="49" charset="-122"/>
              </a:rPr>
              <a:t>XX      </a:t>
            </a:r>
            <a:r>
              <a:rPr lang="zh-CN" altLang="en-US" sz="2400" b="1" dirty="0">
                <a:latin typeface="黑体" panose="02010609060101010101" pitchFamily="49" charset="-122"/>
                <a:ea typeface="黑体" panose="02010609060101010101" pitchFamily="49" charset="-122"/>
              </a:rPr>
              <a:t>雄株：</a:t>
            </a:r>
            <a:r>
              <a:rPr lang="en-US" altLang="zh-CN" sz="2400" b="1" dirty="0" smtClean="0">
                <a:latin typeface="黑体" panose="02010609060101010101" pitchFamily="49" charset="-122"/>
                <a:ea typeface="黑体" panose="02010609060101010101" pitchFamily="49" charset="-122"/>
              </a:rPr>
              <a:t>XY</a:t>
            </a:r>
            <a:endParaRPr lang="en-US" altLang="zh-CN" sz="2400" b="1"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1ddfe744-d3b0-4373-83f8-62cac142df39"/>
  <p:tag name="COMMONDATA" val="eyJoZGlkIjoiNjZmYjA4ZDFiMTc1NDdkMGJkNzRmMGQxOWZlZmE1YjM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2_Ppt0000002">
  <a:themeElements>
    <a:clrScheme name="2_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2_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2_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2_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2_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2_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2_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2_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2_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2_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2_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4907</Words>
  <Application>Microsoft Office PowerPoint</Application>
  <PresentationFormat>全屏显示(4:3)</PresentationFormat>
  <Paragraphs>447</Paragraphs>
  <Slides>68</Slides>
  <Notes>2</Notes>
  <HiddenSlides>2</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5" baseType="lpstr">
      <vt:lpstr>Arial Unicode MS</vt:lpstr>
      <vt:lpstr>黑体</vt:lpstr>
      <vt:lpstr>华文楷体</vt:lpstr>
      <vt:lpstr>华文新魏</vt:lpstr>
      <vt:lpstr>楷体_GB2312</vt:lpstr>
      <vt:lpstr>宋体</vt:lpstr>
      <vt:lpstr>Arial</vt:lpstr>
      <vt:lpstr>Calibri</vt:lpstr>
      <vt:lpstr>Comic Sans MS</vt:lpstr>
      <vt:lpstr>Palatino Linotype</vt:lpstr>
      <vt:lpstr>Symbol</vt:lpstr>
      <vt:lpstr>Tahoma</vt:lpstr>
      <vt:lpstr>Times New Roman</vt:lpstr>
      <vt:lpstr>Wingdings</vt:lpstr>
      <vt:lpstr>Wingdings 3</vt:lpstr>
      <vt:lpstr>2_Ppt0000002</vt:lpstr>
      <vt:lpstr>Photo Editor 照片</vt:lpstr>
      <vt:lpstr>第4章  连锁遗传分析</vt:lpstr>
      <vt:lpstr>4.1.1　人类的性染色体</vt:lpstr>
      <vt:lpstr>PowerPoint 演示文稿</vt:lpstr>
      <vt:lpstr>PowerPoint 演示文稿</vt:lpstr>
      <vt:lpstr>PowerPoint 演示文稿</vt:lpstr>
      <vt:lpstr>性别异常个体</vt:lpstr>
      <vt:lpstr>PowerPoint 演示文稿</vt:lpstr>
      <vt:lpstr>PowerPoint 演示文稿</vt:lpstr>
      <vt:lpstr>PowerPoint 演示文稿</vt:lpstr>
      <vt:lpstr>果蝇性别决定的染色体机制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果蝇性别决定的染色体机制</vt:lpstr>
      <vt:lpstr>PowerPoint 演示文稿</vt:lpstr>
      <vt:lpstr>PowerPoint 演示文稿</vt:lpstr>
      <vt:lpstr>PowerPoint 演示文稿</vt:lpstr>
      <vt:lpstr>PowerPoint 演示文稿</vt:lpstr>
      <vt:lpstr>4.2.3　人类的性连锁遗传分析</vt:lpstr>
      <vt:lpstr>PowerPoint 演示文稿</vt:lpstr>
      <vt:lpstr>PowerPoint 演示文稿</vt:lpstr>
      <vt:lpstr>PowerPoint 演示文稿</vt:lpstr>
      <vt:lpstr>PowerPoint 演示文稿</vt:lpstr>
      <vt:lpstr>PowerPoint 演示文稿</vt:lpstr>
      <vt:lpstr>PowerPoint 演示文稿</vt:lpstr>
      <vt:lpstr>    Y-连锁遗传</vt:lpstr>
      <vt:lpstr>4.3　剂量补偿效应及其分子机制</vt:lpstr>
      <vt:lpstr>PowerPoint 演示文稿</vt:lpstr>
      <vt:lpstr>4.3.2　剂量补偿效应与Lyon假说</vt:lpstr>
      <vt:lpstr>莱昂假说（Lyon hypothesis）</vt:lpstr>
      <vt:lpstr>PowerPoint 演示文稿</vt:lpstr>
      <vt:lpstr>PowerPoint 演示文稿</vt:lpstr>
      <vt:lpstr>剂量补偿效应有3种机制： </vt:lpstr>
      <vt:lpstr>4.3.3　X染色体随机失活的分子机制</vt:lpstr>
      <vt:lpstr>PowerPoint 演示文稿</vt:lpstr>
      <vt:lpstr>PowerPoint 演示文稿</vt:lpstr>
      <vt:lpstr>             4.4　连锁交换与重组</vt:lpstr>
      <vt:lpstr>PowerPoint 演示文稿</vt:lpstr>
      <vt:lpstr>PowerPoint 演示文稿</vt:lpstr>
      <vt:lpstr>PowerPoint 演示文稿</vt:lpstr>
      <vt:lpstr>PowerPoint 演示文稿</vt:lpstr>
      <vt:lpstr>PowerPoint 演示文稿</vt:lpstr>
      <vt:lpstr>4.5　遗传学第三定律</vt:lpstr>
      <vt:lpstr>4.5.1　交换的细胞学证据</vt:lpstr>
      <vt:lpstr>   玉米实验 </vt:lpstr>
      <vt:lpstr>4.5.2　遗传学第三定律</vt:lpstr>
      <vt:lpstr>PowerPoint 演示文稿</vt:lpstr>
      <vt:lpstr>PowerPoint 演示文稿</vt:lpstr>
      <vt:lpstr>PowerPoint 演示文稿</vt:lpstr>
      <vt:lpstr>PowerPoint 演示文稿</vt:lpstr>
      <vt:lpstr>    重组率的测定 </vt:lpstr>
      <vt:lpstr>PowerPoint 演示文稿</vt:lpstr>
      <vt:lpstr>测交可以简化重组率计算</vt:lpstr>
      <vt:lpstr>4.6　染色体作图</vt:lpstr>
      <vt:lpstr>果蝇染色体图</vt:lpstr>
      <vt:lpstr>作 业</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gao</cp:lastModifiedBy>
  <cp:revision>312</cp:revision>
  <cp:lastPrinted>2113-01-01T00:00:00Z</cp:lastPrinted>
  <dcterms:created xsi:type="dcterms:W3CDTF">2113-01-01T00:00:00Z</dcterms:created>
  <dcterms:modified xsi:type="dcterms:W3CDTF">2023-03-08T10:31:23Z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3D4F8F56C62F4D3D8E297602908B9552</vt:lpwstr>
  </property>
  <property fmtid="{D5CDD505-2E9C-101B-9397-08002B2CF9AE}" pid="4" name="KSOProductBuildVer">
    <vt:lpwstr>2052-11.1.0.13703</vt:lpwstr>
  </property>
</Properties>
</file>